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7.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1" r:id="rId1"/>
    <p:sldMasterId id="2147484383" r:id="rId2"/>
    <p:sldMasterId id="2147484421" r:id="rId3"/>
    <p:sldMasterId id="2147484486" r:id="rId4"/>
    <p:sldMasterId id="2147484511" r:id="rId5"/>
    <p:sldMasterId id="2147484536" r:id="rId6"/>
    <p:sldMasterId id="2147484548" r:id="rId7"/>
    <p:sldMasterId id="2147484586" r:id="rId8"/>
  </p:sldMasterIdLst>
  <p:notesMasterIdLst>
    <p:notesMasterId r:id="rId49"/>
  </p:notesMasterIdLst>
  <p:handoutMasterIdLst>
    <p:handoutMasterId r:id="rId50"/>
  </p:handoutMasterIdLst>
  <p:sldIdLst>
    <p:sldId id="480" r:id="rId9"/>
    <p:sldId id="3731" r:id="rId10"/>
    <p:sldId id="3764" r:id="rId11"/>
    <p:sldId id="3758" r:id="rId12"/>
    <p:sldId id="3765" r:id="rId13"/>
    <p:sldId id="3766" r:id="rId14"/>
    <p:sldId id="3752" r:id="rId15"/>
    <p:sldId id="3732" r:id="rId16"/>
    <p:sldId id="3713" r:id="rId17"/>
    <p:sldId id="3727" r:id="rId18"/>
    <p:sldId id="3736" r:id="rId19"/>
    <p:sldId id="3723" r:id="rId20"/>
    <p:sldId id="3747" r:id="rId21"/>
    <p:sldId id="346" r:id="rId22"/>
    <p:sldId id="756" r:id="rId23"/>
    <p:sldId id="3750" r:id="rId24"/>
    <p:sldId id="3751" r:id="rId25"/>
    <p:sldId id="3741" r:id="rId26"/>
    <p:sldId id="3737" r:id="rId27"/>
    <p:sldId id="3496" r:id="rId28"/>
    <p:sldId id="646" r:id="rId29"/>
    <p:sldId id="706" r:id="rId30"/>
    <p:sldId id="3744" r:id="rId31"/>
    <p:sldId id="707" r:id="rId32"/>
    <p:sldId id="708" r:id="rId33"/>
    <p:sldId id="709" r:id="rId34"/>
    <p:sldId id="3743" r:id="rId35"/>
    <p:sldId id="3740" r:id="rId36"/>
    <p:sldId id="518" r:id="rId37"/>
    <p:sldId id="713" r:id="rId38"/>
    <p:sldId id="3733" r:id="rId39"/>
    <p:sldId id="649" r:id="rId40"/>
    <p:sldId id="354" r:id="rId41"/>
    <p:sldId id="3760" r:id="rId42"/>
    <p:sldId id="3762" r:id="rId43"/>
    <p:sldId id="3759" r:id="rId44"/>
    <p:sldId id="3755" r:id="rId45"/>
    <p:sldId id="3734" r:id="rId46"/>
    <p:sldId id="644" r:id="rId47"/>
    <p:sldId id="3763" r:id="rId48"/>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B06EE13-DD0B-49C9-801A-1CA6AC6110E1}">
          <p14:sldIdLst>
            <p14:sldId id="480"/>
            <p14:sldId id="3731"/>
            <p14:sldId id="3764"/>
            <p14:sldId id="3758"/>
            <p14:sldId id="3765"/>
            <p14:sldId id="3766"/>
            <p14:sldId id="3752"/>
            <p14:sldId id="3732"/>
            <p14:sldId id="3713"/>
            <p14:sldId id="3727"/>
            <p14:sldId id="3736"/>
            <p14:sldId id="3723"/>
            <p14:sldId id="3747"/>
            <p14:sldId id="346"/>
            <p14:sldId id="756"/>
            <p14:sldId id="3750"/>
            <p14:sldId id="3751"/>
            <p14:sldId id="3741"/>
            <p14:sldId id="3737"/>
            <p14:sldId id="3496"/>
            <p14:sldId id="646"/>
            <p14:sldId id="706"/>
            <p14:sldId id="3744"/>
            <p14:sldId id="707"/>
            <p14:sldId id="708"/>
            <p14:sldId id="709"/>
            <p14:sldId id="3743"/>
            <p14:sldId id="3740"/>
            <p14:sldId id="518"/>
            <p14:sldId id="713"/>
            <p14:sldId id="3733"/>
            <p14:sldId id="649"/>
            <p14:sldId id="354"/>
            <p14:sldId id="3760"/>
            <p14:sldId id="3762"/>
            <p14:sldId id="3759"/>
            <p14:sldId id="3755"/>
            <p14:sldId id="3734"/>
            <p14:sldId id="644"/>
            <p14:sldId id="3763"/>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81" autoAdjust="0"/>
    <p:restoredTop sz="71820" autoAdjust="0"/>
  </p:normalViewPr>
  <p:slideViewPr>
    <p:cSldViewPr>
      <p:cViewPr varScale="1">
        <p:scale>
          <a:sx n="42" d="100"/>
          <a:sy n="42" d="100"/>
        </p:scale>
        <p:origin x="1628" y="40"/>
      </p:cViewPr>
      <p:guideLst>
        <p:guide orient="horz" pos="2160"/>
        <p:guide pos="3120"/>
      </p:guideLst>
    </p:cSldViewPr>
  </p:slideViewPr>
  <p:outlineViewPr>
    <p:cViewPr>
      <p:scale>
        <a:sx n="33" d="100"/>
        <a:sy n="33" d="100"/>
      </p:scale>
      <p:origin x="0" y="-288"/>
    </p:cViewPr>
  </p:outlineViewPr>
  <p:notesTextViewPr>
    <p:cViewPr>
      <p:scale>
        <a:sx n="1" d="1"/>
        <a:sy n="1" d="1"/>
      </p:scale>
      <p:origin x="0" y="0"/>
    </p:cViewPr>
  </p:notesTextViewPr>
  <p:sorterViewPr>
    <p:cViewPr>
      <p:scale>
        <a:sx n="92" d="100"/>
        <a:sy n="92" d="100"/>
      </p:scale>
      <p:origin x="0" y="0"/>
    </p:cViewPr>
  </p:sorterViewPr>
  <p:notesViewPr>
    <p:cSldViewPr>
      <p:cViewPr varScale="1">
        <p:scale>
          <a:sx n="49" d="100"/>
          <a:sy n="49" d="100"/>
        </p:scale>
        <p:origin x="-300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8" Type="http://schemas.openxmlformats.org/officeDocument/2006/relationships/slideMaster" Target="slideMasters/slideMaster8.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kumimoji="1" lang="ja-JP" altLang="en-US" dirty="0"/>
          </a:p>
        </p:txBody>
      </p:sp>
    </p:spTree>
    <p:extLst>
      <p:ext uri="{BB962C8B-B14F-4D97-AF65-F5344CB8AC3E}">
        <p14:creationId xmlns:p14="http://schemas.microsoft.com/office/powerpoint/2010/main" val="39752275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5562" tIns="47781" rIns="95562" bIns="47781"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5562" tIns="47781" rIns="95562" bIns="477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98114582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cdsjapan.jp/wp/wp-content/uploads/2019/06/1904-Day-Service-report-3-Guideline-Draft.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講義を担当される方へ（メッセージ）</a:t>
            </a:r>
            <a:endParaRPr kumimoji="1" lang="en-US" altLang="ja-JP" dirty="0"/>
          </a:p>
          <a:p>
            <a:r>
              <a:rPr kumimoji="1" lang="ja-JP" altLang="en-US" dirty="0"/>
              <a:t>特に</a:t>
            </a:r>
            <a:r>
              <a:rPr kumimoji="1" lang="en-US" altLang="ja-JP" dirty="0"/>
              <a:t>Web</a:t>
            </a:r>
            <a:r>
              <a:rPr kumimoji="1" lang="ja-JP" altLang="en-US" dirty="0"/>
              <a:t>講義でお話しされる都道府県の担当者の方は、メモ欄を含めた講義資料を印刷され、手元でご確認頂けると幸いです。</a:t>
            </a:r>
            <a:endParaRPr kumimoji="1" lang="en-US" altLang="ja-JP" dirty="0"/>
          </a:p>
          <a:p>
            <a:r>
              <a:rPr kumimoji="1" lang="ja-JP" altLang="en-US" dirty="0"/>
              <a:t>今回は、「児童発達支援管理責任者」と「相談支援専門員」との合同研修ですので、両方の立場を意識して、講義をして頂く必要があります。</a:t>
            </a:r>
            <a:endParaRPr kumimoji="1" lang="en-US" altLang="ja-JP" dirty="0"/>
          </a:p>
          <a:p>
            <a:r>
              <a:rPr kumimoji="1" lang="ja-JP" altLang="en-US" dirty="0"/>
              <a:t>また、支援対象の多くが発達障害でありますが、ここでは、知的障害、肢体不自由、重症心身障害、医ケア、難聴、難病など、様々な子どもを想定して、進めてください。</a:t>
            </a:r>
            <a:endParaRPr kumimoji="1" lang="en-US" altLang="ja-JP" dirty="0"/>
          </a:p>
          <a:p>
            <a:r>
              <a:rPr kumimoji="1" lang="ja-JP" altLang="en-US" dirty="0"/>
              <a:t>エピソードについては、話し手により変わるものです。</a:t>
            </a:r>
            <a:endParaRPr kumimoji="1" lang="en-US" altLang="ja-JP" dirty="0"/>
          </a:p>
          <a:p>
            <a:r>
              <a:rPr kumimoji="1" lang="ja-JP" altLang="en-US" dirty="0"/>
              <a:t>子どもの年齢やその子の特徴をお話し頂き、「児童期」の「支援を必要」とする「子どもと家族」について話をして頂ければよろしいと思います</a:t>
            </a:r>
            <a:endParaRPr kumimoji="1" lang="en-US" altLang="ja-JP" dirty="0"/>
          </a:p>
        </p:txBody>
      </p:sp>
    </p:spTree>
    <p:extLst>
      <p:ext uri="{BB962C8B-B14F-4D97-AF65-F5344CB8AC3E}">
        <p14:creationId xmlns:p14="http://schemas.microsoft.com/office/powerpoint/2010/main" val="1688732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6230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本来、「発達支援」と表記されるべき項目であるが、広義と狭義のどちらの意味でも使われるため、あえて本人支援と表現している。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子どもに対する相談支援や通所支援において、必ずおさえておかなければならない視点が発達支援（本人支援）です。</a:t>
            </a:r>
            <a:endParaRPr kumimoji="1" lang="en-US" altLang="ja-JP" dirty="0"/>
          </a:p>
          <a:p>
            <a:r>
              <a:rPr kumimoji="1" lang="ja-JP" altLang="en-US" dirty="0"/>
              <a:t>本人支援に不可欠な視点として、「人の発達に関する知識」です。</a:t>
            </a:r>
            <a:endParaRPr kumimoji="1" lang="en-US" altLang="ja-JP" dirty="0"/>
          </a:p>
          <a:p>
            <a:r>
              <a:rPr kumimoji="1" lang="ja-JP" altLang="en-US" dirty="0"/>
              <a:t>ただ、年齢によっては、求めるべきでない機能や行動があります。「発達的視点」の知識があれば、適切な目標設定や経験・獲得するべき活動や課題の提供が可能となります。</a:t>
            </a:r>
            <a:endParaRPr kumimoji="1" lang="en-US" altLang="ja-JP" dirty="0"/>
          </a:p>
          <a:p>
            <a:r>
              <a:rPr kumimoji="1" lang="ja-JP" altLang="en-US" dirty="0"/>
              <a:t>同時に私どもが持っておかなければならない知識は「障害や疾患の知識」、「特性の理解する」知識です。</a:t>
            </a:r>
            <a:endParaRPr kumimoji="1" lang="en-US" altLang="ja-JP" dirty="0"/>
          </a:p>
          <a:p>
            <a:endParaRPr kumimoji="1" lang="en-US" altLang="ja-JP" dirty="0"/>
          </a:p>
          <a:p>
            <a:r>
              <a:rPr kumimoji="1" lang="ja-JP" altLang="en-US" dirty="0"/>
              <a:t>受給者証は、支援を必要とし、利用計画と共に検討され、発行されます。それをつかって提供される支援ならびに利用計画が更新されるのですから、上記の知識や子どもを理解する視点を持つことは当然のことです。</a:t>
            </a:r>
            <a:endParaRPr kumimoji="1" lang="en-US" altLang="ja-JP" dirty="0"/>
          </a:p>
          <a:p>
            <a:endParaRPr kumimoji="1" lang="en-US" altLang="ja-JP" dirty="0"/>
          </a:p>
          <a:p>
            <a:r>
              <a:rPr kumimoji="1" lang="ja-JP" altLang="en-US" dirty="0"/>
              <a:t>支援提供に際して留意することは、子どもの育ちや学習過程です。それは、楽しみながら挑戦と失敗を繰り返すことです。</a:t>
            </a:r>
            <a:endParaRPr kumimoji="1" lang="en-US" altLang="ja-JP" dirty="0"/>
          </a:p>
          <a:p>
            <a:r>
              <a:rPr kumimoji="1" lang="ja-JP" altLang="en-US" dirty="0"/>
              <a:t>好奇心が学習を促し、発達を促進します。</a:t>
            </a:r>
            <a:endParaRPr kumimoji="1" lang="en-US" altLang="ja-JP" dirty="0"/>
          </a:p>
          <a:p>
            <a:r>
              <a:rPr kumimoji="1" lang="ja-JP" altLang="en-US" dirty="0"/>
              <a:t>生活に必要な動作を繰り返すより、そこに遊びの視点を盛り込み好奇心を引き出すことが支援提供のポイントです。</a:t>
            </a:r>
            <a:endParaRPr kumimoji="1" lang="en-US" altLang="ja-JP" dirty="0"/>
          </a:p>
          <a:p>
            <a:endParaRPr kumimoji="1" lang="en-US" altLang="ja-JP" dirty="0"/>
          </a:p>
          <a:p>
            <a:r>
              <a:rPr kumimoji="1" lang="ja-JP" altLang="en-US" dirty="0"/>
              <a:t>支援の提供は、直接的な遊びだけではありません。</a:t>
            </a:r>
            <a:endParaRPr kumimoji="1" lang="en-US" altLang="ja-JP" dirty="0"/>
          </a:p>
          <a:p>
            <a:r>
              <a:rPr kumimoji="1" lang="ja-JP" altLang="en-US" dirty="0"/>
              <a:t>学校の友達やきょうだい関係の調整を行なう事でも、本人に必要な支援を環境を通してすすめる事ができます。</a:t>
            </a:r>
          </a:p>
        </p:txBody>
      </p:sp>
    </p:spTree>
    <p:extLst>
      <p:ext uri="{BB962C8B-B14F-4D97-AF65-F5344CB8AC3E}">
        <p14:creationId xmlns:p14="http://schemas.microsoft.com/office/powerpoint/2010/main" val="399361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本人支援の内容です。</a:t>
            </a:r>
            <a:endParaRPr kumimoji="1" lang="en-US" altLang="ja-JP" dirty="0"/>
          </a:p>
          <a:p>
            <a:r>
              <a:rPr kumimoji="1" lang="ja-JP" altLang="en-US" dirty="0"/>
              <a:t>これは、児童発達支援ガイドラインに記載されている内容で、保育保育指針でまとめられている</a:t>
            </a:r>
            <a:r>
              <a:rPr kumimoji="1" lang="en-US" altLang="ja-JP" dirty="0"/>
              <a:t>5</a:t>
            </a:r>
            <a:r>
              <a:rPr kumimoji="1" lang="ja-JP" altLang="en-US" dirty="0"/>
              <a:t>領域に基づいて、まとめられています。</a:t>
            </a:r>
            <a:endParaRPr kumimoji="1" lang="en-US" altLang="ja-JP" dirty="0"/>
          </a:p>
          <a:p>
            <a:r>
              <a:rPr kumimoji="1" lang="ja-JP" altLang="en-US" dirty="0"/>
              <a:t>したがって、子どもたちが成長発達する過程で経験すべき領域について触れられています。</a:t>
            </a:r>
            <a:endParaRPr kumimoji="1" lang="en-US" altLang="ja-JP" dirty="0"/>
          </a:p>
          <a:p>
            <a:r>
              <a:rPr kumimoji="1" lang="ja-JP" altLang="en-US" dirty="0"/>
              <a:t>ア）健康・生活</a:t>
            </a:r>
            <a:endParaRPr kumimoji="1" lang="en-US" altLang="ja-JP" dirty="0"/>
          </a:p>
          <a:p>
            <a:r>
              <a:rPr kumimoji="1" lang="ja-JP" altLang="en-US" dirty="0"/>
              <a:t>イ）運動・感覚</a:t>
            </a:r>
            <a:endParaRPr kumimoji="1" lang="en-US" altLang="ja-JP" dirty="0"/>
          </a:p>
          <a:p>
            <a:r>
              <a:rPr kumimoji="1" lang="ja-JP" altLang="en-US" dirty="0"/>
              <a:t>ウ</a:t>
            </a:r>
            <a:r>
              <a:rPr kumimoji="1" lang="en-US" altLang="ja-JP" dirty="0"/>
              <a:t>)</a:t>
            </a:r>
            <a:r>
              <a:rPr kumimoji="1" lang="ja-JP" altLang="en-US" dirty="0"/>
              <a:t>　認知・行動</a:t>
            </a:r>
            <a:endParaRPr kumimoji="1" lang="en-US" altLang="ja-JP" dirty="0"/>
          </a:p>
          <a:p>
            <a:r>
              <a:rPr kumimoji="1" lang="ja-JP" altLang="en-US" dirty="0"/>
              <a:t>エ）言語・コミュニケーション</a:t>
            </a:r>
            <a:endParaRPr kumimoji="1" lang="en-US" altLang="ja-JP" dirty="0"/>
          </a:p>
          <a:p>
            <a:r>
              <a:rPr kumimoji="1" lang="ja-JP" altLang="en-US" dirty="0"/>
              <a:t>オ）人間関係・社会性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児童発達支援はこのガイドラインに基づいて提供されるべきで、領域を網羅して子どもの支援を考える事で、漏れを防ぎ最低限の支援は担保できます。</a:t>
            </a:r>
            <a:endParaRPr kumimoji="1" lang="en-US" altLang="ja-JP" dirty="0"/>
          </a:p>
          <a:p>
            <a:endParaRPr kumimoji="1" lang="en-US" altLang="ja-JP" dirty="0"/>
          </a:p>
          <a:p>
            <a:r>
              <a:rPr kumimoji="1" lang="ja-JP" altLang="en-US" dirty="0"/>
              <a:t>放課後等デイサービスガイドラインも整備されています。しかし、放課後等デイサービスガイドラインでは、法令遵守に関する事項などに重きが置かれています。</a:t>
            </a:r>
            <a:endParaRPr kumimoji="1" lang="en-US" altLang="ja-JP" dirty="0"/>
          </a:p>
          <a:p>
            <a:r>
              <a:rPr kumimoji="1" lang="ja-JP" altLang="en-US" dirty="0"/>
              <a:t>したがって、放課後等デイサービスの対象となる就学以降の子どもへの支援内容として、児童発達支援ガイドラインにしめす</a:t>
            </a:r>
            <a:r>
              <a:rPr kumimoji="1" lang="en-US" altLang="ja-JP" dirty="0"/>
              <a:t>5</a:t>
            </a:r>
            <a:r>
              <a:rPr kumimoji="1" lang="ja-JP" altLang="en-US" dirty="0"/>
              <a:t>領域に加えて、自立への支援、創作活動の提供、余暇の充実を意識して考える必要があります。</a:t>
            </a:r>
            <a:endParaRPr kumimoji="1" lang="en-US" altLang="ja-JP" dirty="0"/>
          </a:p>
          <a:p>
            <a:r>
              <a:rPr kumimoji="1" lang="ja-JP" altLang="en-US" dirty="0"/>
              <a:t>放課後等デイサービスガイドラインに関しては、厚生労働省　障害者総合福祉推進事業にて調査研究がなされ、報告書において「改定案（</a:t>
            </a:r>
            <a:r>
              <a:rPr lang="en-US" altLang="ja-JP" dirty="0">
                <a:hlinkClick r:id="rId3"/>
              </a:rPr>
              <a:t>5.28 Word</a:t>
            </a:r>
            <a:r>
              <a:rPr lang="ja-JP" altLang="en-US" dirty="0">
                <a:hlinkClick r:id="rId3"/>
              </a:rPr>
              <a:t>版　その６　第７章　放デイガイドライン改訂案（</a:t>
            </a:r>
            <a:r>
              <a:rPr lang="en-US" altLang="ja-JP" dirty="0">
                <a:hlinkClick r:id="rId3"/>
              </a:rPr>
              <a:t>20190410</a:t>
            </a:r>
            <a:r>
              <a:rPr lang="ja-JP" altLang="en-US" dirty="0">
                <a:hlinkClick r:id="rId3"/>
              </a:rPr>
              <a:t>最終版） </a:t>
            </a:r>
            <a:r>
              <a:rPr lang="en-US" altLang="ja-JP" dirty="0">
                <a:hlinkClick r:id="rId3"/>
              </a:rPr>
              <a:t>(cdsjapan.jp)</a:t>
            </a:r>
            <a:r>
              <a:rPr kumimoji="1" lang="ja-JP" altLang="en-US" dirty="0"/>
              <a:t>）」を含めた報告書が出されているので、参考にしていただきたい。</a:t>
            </a:r>
            <a:endParaRPr kumimoji="1" lang="en-US" altLang="ja-JP" dirty="0"/>
          </a:p>
          <a:p>
            <a:endParaRPr kumimoji="1" lang="ja-JP" altLang="en-US" dirty="0"/>
          </a:p>
          <a:p>
            <a:endParaRPr kumimoji="1" lang="ja-JP" altLang="en-US" dirty="0"/>
          </a:p>
        </p:txBody>
      </p:sp>
    </p:spTree>
    <p:extLst>
      <p:ext uri="{BB962C8B-B14F-4D97-AF65-F5344CB8AC3E}">
        <p14:creationId xmlns:p14="http://schemas.microsoft.com/office/powerpoint/2010/main" val="2411911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849690" y="9428165"/>
            <a:ext cx="2946400" cy="496887"/>
          </a:xfrm>
          <a:prstGeom prst="rect">
            <a:avLst/>
          </a:prstGeom>
          <a:noFill/>
          <a:ln w="9525">
            <a:noFill/>
            <a:miter lim="800000"/>
            <a:headEnd/>
            <a:tailEnd/>
          </a:ln>
        </p:spPr>
        <p:txBody>
          <a:bodyPr lIns="92105" tIns="46052" rIns="92105" bIns="46052" anchor="b"/>
          <a:lstStyle/>
          <a:p>
            <a:pPr marL="0" marR="0" lvl="0" indent="0" algn="r" defTabSz="919163" rtl="0" eaLnBrk="1" fontAlgn="auto" latinLnBrk="0" hangingPunct="1">
              <a:lnSpc>
                <a:spcPct val="100000"/>
              </a:lnSpc>
              <a:spcBef>
                <a:spcPts val="0"/>
              </a:spcBef>
              <a:spcAft>
                <a:spcPts val="0"/>
              </a:spcAft>
              <a:buClrTx/>
              <a:buSzTx/>
              <a:buFontTx/>
              <a:buNone/>
              <a:tabLst/>
              <a:defRPr/>
            </a:pPr>
            <a:fld id="{C9995145-2296-43E1-857A-4EDD7CCA5BE1}" type="slidenum">
              <a:rPr kumimoji="1" lang="en-US" altLang="ja-JP"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9163" rtl="0" eaLnBrk="1" fontAlgn="auto" latinLnBrk="0" hangingPunct="1">
                <a:lnSpc>
                  <a:spcPct val="100000"/>
                </a:lnSpc>
                <a:spcBef>
                  <a:spcPts val="0"/>
                </a:spcBef>
                <a:spcAft>
                  <a:spcPts val="0"/>
                </a:spcAft>
                <a:buClrTx/>
                <a:buSzTx/>
                <a:buFontTx/>
                <a:buNone/>
                <a:tabLst/>
                <a:defRPr/>
              </a:pPr>
              <a:t>13</a:t>
            </a:fld>
            <a:endParaRPr kumimoji="1" lang="en-US" altLang="ja-JP"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8307" name="Rectangle 2"/>
          <p:cNvSpPr>
            <a:spLocks noGrp="1" noRot="1" noChangeAspect="1" noChangeArrowheads="1" noTextEdit="1"/>
          </p:cNvSpPr>
          <p:nvPr>
            <p:ph type="sldImg"/>
          </p:nvPr>
        </p:nvSpPr>
        <p:spPr>
          <a:xfrm>
            <a:off x="711200" y="742950"/>
            <a:ext cx="5376863" cy="3724275"/>
          </a:xfrm>
          <a:ln/>
        </p:spPr>
      </p:sp>
      <p:sp>
        <p:nvSpPr>
          <p:cNvPr id="98308" name="Rectangle 3"/>
          <p:cNvSpPr>
            <a:spLocks noGrp="1" noChangeArrowheads="1"/>
          </p:cNvSpPr>
          <p:nvPr>
            <p:ph type="body" idx="1"/>
          </p:nvPr>
        </p:nvSpPr>
        <p:spPr>
          <a:xfrm>
            <a:off x="679452" y="4714875"/>
            <a:ext cx="5438775" cy="4468813"/>
          </a:xfrm>
          <a:noFill/>
        </p:spPr>
        <p:txBody>
          <a:bodyPr lIns="92105" tIns="46052" rIns="92105" bIns="46052"/>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a typeface="ＭＳ Ｐ明朝" pitchFamily="18" charset="-128"/>
              </a:rPr>
              <a:t>このスライドの説明に入る前に以下のことをお伝えします。</a:t>
            </a:r>
            <a:endParaRPr lang="ja-JP" altLang="ja-JP" dirty="0">
              <a:ea typeface="ＭＳ Ｐ明朝" pitchFamily="18" charset="-128"/>
            </a:endParaRPr>
          </a:p>
          <a:p>
            <a:r>
              <a:rPr lang="ja-JP" altLang="en-US" b="0" i="0" dirty="0">
                <a:solidFill>
                  <a:srgbClr val="555552"/>
                </a:solidFill>
                <a:effectLst/>
                <a:latin typeface="Hiragino Kaku Gothic ProN"/>
              </a:rPr>
              <a:t>これまで、自閉症、広汎性発達障害、アスペルガー</a:t>
            </a:r>
            <a:r>
              <a:rPr lang="en-US" altLang="ja-JP" b="0" i="0" dirty="0">
                <a:solidFill>
                  <a:srgbClr val="555552"/>
                </a:solidFill>
                <a:effectLst/>
                <a:latin typeface="Hiragino Kaku Gothic ProN"/>
              </a:rPr>
              <a:t>(Asperger)</a:t>
            </a:r>
            <a:r>
              <a:rPr lang="ja-JP" altLang="en-US" b="0" i="0" dirty="0">
                <a:solidFill>
                  <a:srgbClr val="555552"/>
                </a:solidFill>
                <a:effectLst/>
                <a:latin typeface="Hiragino Kaku Gothic ProN"/>
              </a:rPr>
              <a:t>症候群などのいろいろな名称で呼ばれていましたが、</a:t>
            </a:r>
            <a:r>
              <a:rPr lang="en-US" altLang="ja-JP" b="0" i="0" dirty="0">
                <a:solidFill>
                  <a:srgbClr val="555552"/>
                </a:solidFill>
                <a:effectLst/>
                <a:latin typeface="Hiragino Kaku Gothic ProN"/>
              </a:rPr>
              <a:t>2013</a:t>
            </a:r>
            <a:r>
              <a:rPr lang="ja-JP" altLang="en-US" b="0" i="0" dirty="0">
                <a:solidFill>
                  <a:srgbClr val="555552"/>
                </a:solidFill>
                <a:effectLst/>
                <a:latin typeface="Hiragino Kaku Gothic ProN"/>
              </a:rPr>
              <a:t>年のアメリカ精神医学会</a:t>
            </a:r>
            <a:r>
              <a:rPr lang="en-US" altLang="ja-JP" b="0" i="0" dirty="0">
                <a:solidFill>
                  <a:srgbClr val="555552"/>
                </a:solidFill>
                <a:effectLst/>
                <a:latin typeface="Hiragino Kaku Gothic ProN"/>
              </a:rPr>
              <a:t>(APA)</a:t>
            </a:r>
            <a:r>
              <a:rPr lang="ja-JP" altLang="en-US" b="0" i="0" dirty="0">
                <a:solidFill>
                  <a:srgbClr val="555552"/>
                </a:solidFill>
                <a:effectLst/>
                <a:latin typeface="Hiragino Kaku Gothic ProN"/>
              </a:rPr>
              <a:t>の診断基準</a:t>
            </a:r>
            <a:r>
              <a:rPr lang="en-US" altLang="ja-JP" b="0" i="0" dirty="0">
                <a:solidFill>
                  <a:srgbClr val="555552"/>
                </a:solidFill>
                <a:effectLst/>
                <a:latin typeface="Hiragino Kaku Gothic ProN"/>
              </a:rPr>
              <a:t>DSM-5</a:t>
            </a:r>
            <a:r>
              <a:rPr lang="ja-JP" altLang="en-US" b="0" i="0" dirty="0">
                <a:solidFill>
                  <a:srgbClr val="555552"/>
                </a:solidFill>
                <a:effectLst/>
                <a:latin typeface="Hiragino Kaku Gothic ProN"/>
              </a:rPr>
              <a:t>の発表以降、自閉スペクトラム症（</a:t>
            </a:r>
            <a:r>
              <a:rPr lang="en-US" altLang="ja-JP" b="0" i="0" dirty="0" err="1">
                <a:solidFill>
                  <a:srgbClr val="555552"/>
                </a:solidFill>
                <a:effectLst/>
                <a:latin typeface="Hiragino Kaku Gothic ProN"/>
              </a:rPr>
              <a:t>ASD;Autism</a:t>
            </a:r>
            <a:r>
              <a:rPr lang="en-US" altLang="ja-JP" b="0" i="0" dirty="0">
                <a:solidFill>
                  <a:srgbClr val="555552"/>
                </a:solidFill>
                <a:effectLst/>
                <a:latin typeface="Hiragino Kaku Gothic ProN"/>
              </a:rPr>
              <a:t> Spectrum Disorder</a:t>
            </a:r>
            <a:r>
              <a:rPr lang="ja-JP" altLang="en-US" b="0" i="0" dirty="0">
                <a:solidFill>
                  <a:srgbClr val="555552"/>
                </a:solidFill>
                <a:effectLst/>
                <a:latin typeface="Hiragino Kaku Gothic ProN"/>
              </a:rPr>
              <a:t>）としてまとめて表現するようになりました。</a:t>
            </a:r>
            <a:endParaRPr lang="en-US" altLang="ja-JP" b="0" i="0" dirty="0">
              <a:solidFill>
                <a:srgbClr val="555552"/>
              </a:solidFill>
              <a:effectLst/>
              <a:latin typeface="Hiragino Kaku Gothic ProN"/>
            </a:endParaRPr>
          </a:p>
          <a:p>
            <a:endParaRPr lang="en-US" altLang="ja-JP" b="0" i="0" dirty="0">
              <a:solidFill>
                <a:srgbClr val="555552"/>
              </a:solidFill>
              <a:effectLst/>
              <a:latin typeface="Hiragino Kaku Gothic ProN"/>
              <a:ea typeface="ＭＳ Ｐ明朝" pitchFamily="18" charset="-128"/>
            </a:endParaRPr>
          </a:p>
          <a:p>
            <a:r>
              <a:rPr lang="ja-JP" altLang="en-US" dirty="0">
                <a:ea typeface="ＭＳ Ｐ明朝" pitchFamily="18" charset="-128"/>
              </a:rPr>
              <a:t>発達性強調運動障害の位置づけに関しては、より精査が必要かと思いますが、今回の講義ではこのように提示させていただいてます。</a:t>
            </a:r>
            <a:endParaRPr lang="en-US" altLang="ja-JP" dirty="0">
              <a:ea typeface="ＭＳ Ｐ明朝" pitchFamily="18" charset="-128"/>
            </a:endParaRPr>
          </a:p>
          <a:p>
            <a:endParaRPr lang="en-US" altLang="ja-JP" dirty="0">
              <a:ea typeface="ＭＳ Ｐ明朝" pitchFamily="18" charset="-128"/>
            </a:endParaRPr>
          </a:p>
          <a:p>
            <a:r>
              <a:rPr lang="ja-JP" altLang="en-US" dirty="0">
                <a:ea typeface="ＭＳ Ｐ明朝" pitchFamily="18" charset="-128"/>
              </a:rPr>
              <a:t>このスライドは、障害の重複に関して説明するものです。</a:t>
            </a:r>
            <a:endParaRPr lang="en-US" altLang="ja-JP" dirty="0">
              <a:ea typeface="ＭＳ Ｐ明朝" pitchFamily="18" charset="-128"/>
            </a:endParaRPr>
          </a:p>
          <a:p>
            <a:endParaRPr lang="en-US" altLang="ja-JP" dirty="0">
              <a:ea typeface="ＭＳ Ｐ明朝" pitchFamily="18" charset="-128"/>
            </a:endParaRPr>
          </a:p>
          <a:p>
            <a:r>
              <a:rPr lang="ja-JP" altLang="en-US" dirty="0">
                <a:ea typeface="ＭＳ Ｐ明朝" pitchFamily="18" charset="-128"/>
              </a:rPr>
              <a:t>（皆さんのご存じの事例を用いて、</a:t>
            </a:r>
            <a:r>
              <a:rPr lang="en-US" altLang="ja-JP" dirty="0">
                <a:ea typeface="ＭＳ Ｐ明朝" pitchFamily="18" charset="-128"/>
              </a:rPr>
              <a:t>2</a:t>
            </a:r>
            <a:r>
              <a:rPr lang="ja-JP" altLang="en-US" dirty="0">
                <a:ea typeface="ＭＳ Ｐ明朝" pitchFamily="18" charset="-128"/>
              </a:rPr>
              <a:t>例ほど説明していただけると伝わりやすいと思います）</a:t>
            </a:r>
            <a:endParaRPr lang="en-US" altLang="ja-JP" dirty="0">
              <a:ea typeface="ＭＳ Ｐ明朝" pitchFamily="18" charset="-128"/>
            </a:endParaRPr>
          </a:p>
          <a:p>
            <a:r>
              <a:rPr lang="ja-JP" altLang="en-US" dirty="0">
                <a:ea typeface="ＭＳ Ｐ明朝" pitchFamily="18" charset="-128"/>
              </a:rPr>
              <a:t>たとえば</a:t>
            </a:r>
            <a:endParaRPr lang="en-US" altLang="ja-JP" dirty="0">
              <a:ea typeface="ＭＳ Ｐ明朝" pitchFamily="18" charset="-128"/>
            </a:endParaRPr>
          </a:p>
          <a:p>
            <a:r>
              <a:rPr lang="ja-JP" altLang="en-US" dirty="0">
                <a:ea typeface="ＭＳ Ｐ明朝" pitchFamily="18" charset="-128"/>
              </a:rPr>
              <a:t>事例①</a:t>
            </a:r>
            <a:endParaRPr lang="en-US" altLang="ja-JP" dirty="0">
              <a:ea typeface="ＭＳ Ｐ明朝" pitchFamily="18" charset="-128"/>
            </a:endParaRPr>
          </a:p>
          <a:p>
            <a:r>
              <a:rPr lang="ja-JP" altLang="en-US" dirty="0">
                <a:ea typeface="ＭＳ Ｐ明朝" pitchFamily="18" charset="-128"/>
              </a:rPr>
              <a:t>「障害の重複」が、見落とされやすい事例としては、重症心障害児や肢体不自由児がわかりやすいかも知れません。</a:t>
            </a:r>
            <a:endParaRPr lang="en-US" altLang="ja-JP" dirty="0">
              <a:ea typeface="ＭＳ Ｐ明朝" pitchFamily="18" charset="-128"/>
            </a:endParaRPr>
          </a:p>
          <a:p>
            <a:r>
              <a:rPr lang="ja-JP" altLang="en-US" dirty="0">
                <a:ea typeface="ＭＳ Ｐ明朝" pitchFamily="18" charset="-128"/>
              </a:rPr>
              <a:t>かなりの割合で知的障害がある場合があります。と同時に発達障害にみられる多動や自閉の要素を見落とされています事があります。</a:t>
            </a:r>
            <a:endParaRPr lang="en-US" altLang="ja-JP" dirty="0">
              <a:ea typeface="ＭＳ Ｐ明朝" pitchFamily="18" charset="-128"/>
            </a:endParaRPr>
          </a:p>
          <a:p>
            <a:r>
              <a:rPr lang="ja-JP" altLang="en-US" dirty="0">
                <a:ea typeface="ＭＳ Ｐ明朝" pitchFamily="18" charset="-128"/>
              </a:rPr>
              <a:t>生活面で介助を必要とする事が多い彼らですが、自閉の要素を持っている場合、そこで行なわれる介助者の一方的な関わりは苦痛かも知れません。</a:t>
            </a:r>
            <a:endParaRPr lang="en-US" altLang="ja-JP" dirty="0">
              <a:ea typeface="ＭＳ Ｐ明朝" pitchFamily="18" charset="-128"/>
            </a:endParaRPr>
          </a:p>
          <a:p>
            <a:r>
              <a:rPr lang="ja-JP" altLang="en-US" dirty="0">
                <a:ea typeface="ＭＳ Ｐ明朝" pitchFamily="18" charset="-128"/>
              </a:rPr>
              <a:t>無理矢理彼らの視野に入って、あげくの果てには顔をを強制的に固定して、「おはよう」なんてことがあるかも知れません。</a:t>
            </a:r>
            <a:endParaRPr lang="en-US" altLang="ja-JP" dirty="0">
              <a:ea typeface="ＭＳ Ｐ明朝" pitchFamily="18" charset="-128"/>
            </a:endParaRPr>
          </a:p>
          <a:p>
            <a:r>
              <a:rPr lang="ja-JP" altLang="en-US" dirty="0">
                <a:ea typeface="ＭＳ Ｐ明朝" pitchFamily="18" charset="-128"/>
              </a:rPr>
              <a:t>また、思うように身体が使えない彼らに多動の要素がある場合、できる事なら走り去りたいでしょう。介助者の支援によって動くチャンスができたとき、バタバタと身体を動かし、あたかも介助を全身で拒否しているかのような行動と捉えられるかも知れません。</a:t>
            </a:r>
            <a:endParaRPr lang="en-US" altLang="ja-JP" dirty="0">
              <a:ea typeface="ＭＳ Ｐ明朝" pitchFamily="18" charset="-128"/>
            </a:endParaRPr>
          </a:p>
          <a:p>
            <a:r>
              <a:rPr lang="ja-JP" altLang="en-US" dirty="0">
                <a:ea typeface="ＭＳ Ｐ明朝" pitchFamily="18" charset="-128"/>
              </a:rPr>
              <a:t>普通にその人が嫌いかも知れません。そこは見極めが必要ですね。</a:t>
            </a:r>
            <a:endParaRPr lang="en-US" altLang="ja-JP" dirty="0">
              <a:ea typeface="ＭＳ Ｐ明朝" pitchFamily="18" charset="-128"/>
            </a:endParaRPr>
          </a:p>
          <a:p>
            <a:endParaRPr lang="en-US" altLang="ja-JP" dirty="0">
              <a:ea typeface="ＭＳ Ｐ明朝" pitchFamily="18" charset="-128"/>
            </a:endParaRPr>
          </a:p>
          <a:p>
            <a:r>
              <a:rPr lang="ja-JP" altLang="en-US" dirty="0">
                <a:ea typeface="ＭＳ Ｐ明朝" pitchFamily="18" charset="-128"/>
              </a:rPr>
              <a:t>事例②</a:t>
            </a:r>
            <a:endParaRPr lang="en-US" altLang="ja-JP" dirty="0">
              <a:ea typeface="ＭＳ Ｐ明朝" pitchFamily="18" charset="-128"/>
            </a:endParaRPr>
          </a:p>
          <a:p>
            <a:r>
              <a:rPr lang="ja-JP" altLang="en-US" dirty="0">
                <a:ea typeface="ＭＳ Ｐ明朝" pitchFamily="18" charset="-128"/>
              </a:rPr>
              <a:t>医療情報として、「発達障害」という診断の子どもさんがおられるとします。</a:t>
            </a:r>
            <a:endParaRPr lang="en-US" altLang="ja-JP" dirty="0">
              <a:ea typeface="ＭＳ Ｐ明朝" pitchFamily="18" charset="-128"/>
            </a:endParaRPr>
          </a:p>
          <a:p>
            <a:r>
              <a:rPr lang="ja-JP" altLang="en-US" dirty="0">
                <a:ea typeface="ＭＳ Ｐ明朝" pitchFamily="18" charset="-128"/>
              </a:rPr>
              <a:t>子どもがしめす障害特徴や程度が様々である事はご存じだと思います。</a:t>
            </a:r>
            <a:endParaRPr lang="en-US" altLang="ja-JP" dirty="0">
              <a:ea typeface="ＭＳ Ｐ明朝" pitchFamily="18" charset="-128"/>
            </a:endParaRPr>
          </a:p>
          <a:p>
            <a:r>
              <a:rPr lang="ja-JP" altLang="en-US" dirty="0">
                <a:ea typeface="ＭＳ Ｐ明朝" pitchFamily="18" charset="-128"/>
              </a:rPr>
              <a:t>同時に、知的障害の程度も様々です。</a:t>
            </a:r>
            <a:endParaRPr lang="en-US" altLang="ja-JP" dirty="0">
              <a:ea typeface="ＭＳ Ｐ明朝" pitchFamily="18" charset="-128"/>
            </a:endParaRPr>
          </a:p>
          <a:p>
            <a:r>
              <a:rPr lang="ja-JP" altLang="en-US" dirty="0">
                <a:ea typeface="ＭＳ Ｐ明朝" pitchFamily="18" charset="-128"/>
              </a:rPr>
              <a:t>また、運動障害といわないまでも、バランスの悪さや持久力のなさ（筋力のなさ）を同時に持ち合わせている事が少なくありません。</a:t>
            </a:r>
            <a:endParaRPr lang="en-US" altLang="ja-JP" dirty="0">
              <a:ea typeface="ＭＳ Ｐ明朝" pitchFamily="18" charset="-128"/>
            </a:endParaRPr>
          </a:p>
          <a:p>
            <a:r>
              <a:rPr lang="ja-JP" altLang="en-US" dirty="0">
                <a:ea typeface="ＭＳ Ｐ明朝" pitchFamily="18" charset="-128"/>
              </a:rPr>
              <a:t>運動障害に比べ、一般の子どもたちと近い行動をとれるので、求められるものもシビアである事もしばしばあります。</a:t>
            </a:r>
            <a:endParaRPr lang="en-US" altLang="ja-JP" dirty="0">
              <a:ea typeface="ＭＳ Ｐ明朝" pitchFamily="18" charset="-128"/>
            </a:endParaRPr>
          </a:p>
          <a:p>
            <a:r>
              <a:rPr lang="ja-JP" altLang="en-US" dirty="0">
                <a:ea typeface="ＭＳ Ｐ明朝" pitchFamily="18" charset="-128"/>
              </a:rPr>
              <a:t>逆に、知的障害の程度を見極められず、その子の認知上の特徴も捉えてもらえずに幼い課題を提供されている場合もあります。</a:t>
            </a:r>
            <a:endParaRPr lang="en-US" altLang="ja-JP" dirty="0">
              <a:ea typeface="ＭＳ Ｐ明朝" pitchFamily="18" charset="-128"/>
            </a:endParaRPr>
          </a:p>
          <a:p>
            <a:r>
              <a:rPr lang="ja-JP" altLang="en-US" dirty="0">
                <a:ea typeface="ＭＳ Ｐ明朝" pitchFamily="18" charset="-128"/>
              </a:rPr>
              <a:t>また、学習時の姿勢の崩れなども「やる気がない」「ダラダラしている」という言葉で片付けられてしまうこともあります。学校からの情報などを収集して、他機関の方々の表現が適切なのか、運動面や感覚面の見立てをもとに関係者の評価（表現）を訂正することも必要な場合が多くあります。。</a:t>
            </a:r>
            <a:endParaRPr lang="en-US" altLang="ja-JP" dirty="0">
              <a:ea typeface="ＭＳ Ｐ明朝" pitchFamily="18" charset="-128"/>
            </a:endParaRPr>
          </a:p>
        </p:txBody>
      </p:sp>
    </p:spTree>
    <p:extLst>
      <p:ext uri="{BB962C8B-B14F-4D97-AF65-F5344CB8AC3E}">
        <p14:creationId xmlns:p14="http://schemas.microsoft.com/office/powerpoint/2010/main" val="1633043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2650" y="665163"/>
            <a:ext cx="4802188" cy="3325812"/>
          </a:xfrm>
        </p:spPr>
      </p:sp>
      <p:sp>
        <p:nvSpPr>
          <p:cNvPr id="3" name="ノート プレースホルダー 2"/>
          <p:cNvSpPr>
            <a:spLocks noGrp="1"/>
          </p:cNvSpPr>
          <p:nvPr>
            <p:ph type="body" idx="1"/>
          </p:nvPr>
        </p:nvSpPr>
        <p:spPr/>
        <p:txBody>
          <a:bodyPr/>
          <a:lstStyle/>
          <a:p>
            <a:r>
              <a:rPr kumimoji="1" lang="ja-JP" altLang="en-US" dirty="0"/>
              <a:t>本人支援に際し、とられるべき</a:t>
            </a:r>
            <a:r>
              <a:rPr kumimoji="1" lang="en-US" altLang="ja-JP" dirty="0"/>
              <a:t>PDCA</a:t>
            </a:r>
            <a:r>
              <a:rPr kumimoji="1" lang="ja-JP" altLang="en-US" dirty="0"/>
              <a:t>サイクルを表しています。</a:t>
            </a:r>
            <a:endParaRPr kumimoji="1" lang="en-US" altLang="ja-JP" dirty="0"/>
          </a:p>
          <a:p>
            <a:r>
              <a:rPr kumimoji="1" lang="ja-JP" altLang="en-US" dirty="0"/>
              <a:t>これは、日々の支援でも、定期のモニタリングでも同様に意識すべきプロセスです。</a:t>
            </a:r>
            <a:endParaRPr kumimoji="1" lang="en-US" altLang="ja-JP" dirty="0"/>
          </a:p>
          <a:p>
            <a:r>
              <a:rPr kumimoji="1" lang="ja-JP" altLang="en-US" dirty="0"/>
              <a:t>特に私たちは、思い込みや決めつけで子どもを知ろうとし、動作や行動を解釈し、判断してしまう危険性です。これは、保護者も同様です。</a:t>
            </a:r>
            <a:endParaRPr kumimoji="1" lang="en-US" altLang="ja-JP" dirty="0"/>
          </a:p>
          <a:p>
            <a:endParaRPr kumimoji="1" lang="en-US" altLang="ja-JP" dirty="0"/>
          </a:p>
          <a:p>
            <a:r>
              <a:rPr kumimoji="1" lang="ja-JP" altLang="en-US" dirty="0"/>
              <a:t>大人である我々は、子ども時代を経験しています。</a:t>
            </a:r>
            <a:endParaRPr kumimoji="1" lang="en-US" altLang="ja-JP" dirty="0"/>
          </a:p>
          <a:p>
            <a:r>
              <a:rPr kumimoji="1" lang="ja-JP" altLang="en-US" dirty="0"/>
              <a:t>自分の子ども時代の経験や記憶を元に、参考に支援内容を考えることは悪いことではありません。</a:t>
            </a:r>
            <a:endParaRPr kumimoji="1" lang="en-US" altLang="ja-JP" dirty="0"/>
          </a:p>
          <a:p>
            <a:r>
              <a:rPr kumimoji="1" lang="ja-JP" altLang="en-US" dirty="0"/>
              <a:t>ただ、客観的に捉え、理論や学問、科学性に基づく指標の上で、支援内容を考える必要があります。</a:t>
            </a:r>
            <a:endParaRPr kumimoji="1" lang="en-US" altLang="ja-JP" dirty="0"/>
          </a:p>
          <a:p>
            <a:endParaRPr kumimoji="1" lang="en-US" altLang="ja-JP" dirty="0"/>
          </a:p>
          <a:p>
            <a:r>
              <a:rPr kumimoji="1" lang="ja-JP" altLang="en-US" dirty="0"/>
              <a:t>肢体不自由や重症児の場合は、客観視しやすい傾向があるとともに、障害の克服的な視点での支援に偏る危険性があります。それは、運動の麻痺などの特殊な障害が明らかに見えるからかも知れません。</a:t>
            </a:r>
            <a:endParaRPr kumimoji="1" lang="en-US" altLang="ja-JP" dirty="0"/>
          </a:p>
          <a:p>
            <a:r>
              <a:rPr kumimoji="1" lang="ja-JP" altLang="en-US" dirty="0"/>
              <a:t>一方、発達障害や軽度の知的障害がある子どもの場合、我々の子どものころの経験や保護者の小さいころの記憶によって、子どもの困り感を解釈される事が少なくありません。</a:t>
            </a:r>
            <a:endParaRPr kumimoji="1" lang="en-US" altLang="ja-JP" dirty="0"/>
          </a:p>
          <a:p>
            <a:endParaRPr kumimoji="1" lang="en-US" altLang="ja-JP" dirty="0"/>
          </a:p>
          <a:p>
            <a:r>
              <a:rPr kumimoji="1" lang="ja-JP" altLang="en-US" dirty="0"/>
              <a:t>客観的に子どもが示す現時点の様子を捉え、発達的視点と障害特性の視点、家庭環境などの客観的視点から、分類、分析し、支援内容を再検討する必要があります。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lIns="88221" tIns="44111" rIns="88221" bIns="44111"/>
          <a:lstStyle/>
          <a:p>
            <a:fld id="{F9DF9924-5AE6-4E62-841C-EA3136C117EF}" type="slidenum">
              <a:rPr kumimoji="1" lang="ja-JP" altLang="en-US" smtClean="0"/>
              <a:pPr/>
              <a:t>14</a:t>
            </a:fld>
            <a:endParaRPr kumimoji="1" lang="ja-JP" altLang="en-US"/>
          </a:p>
        </p:txBody>
      </p:sp>
    </p:spTree>
    <p:extLst>
      <p:ext uri="{BB962C8B-B14F-4D97-AF65-F5344CB8AC3E}">
        <p14:creationId xmlns:p14="http://schemas.microsoft.com/office/powerpoint/2010/main" val="152508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49689" y="9428164"/>
            <a:ext cx="2946400" cy="496887"/>
          </a:xfrm>
          <a:prstGeom prst="rect">
            <a:avLst/>
          </a:prstGeom>
          <a:ln/>
        </p:spPr>
        <p:txBody>
          <a:bodyPr lIns="91432" tIns="45716" rIns="91432" bIns="45716"/>
          <a:lstStyle/>
          <a:p>
            <a:fld id="{0E54DF56-0A5A-4F6C-B227-5C9956B33637}" type="slidenum">
              <a:rPr lang="en-US" altLang="ja-JP">
                <a:solidFill>
                  <a:prstClr val="black"/>
                </a:solidFill>
              </a:rPr>
              <a:pPr/>
              <a:t>15</a:t>
            </a:fld>
            <a:endParaRPr lang="en-US" altLang="ja-JP">
              <a:solidFill>
                <a:prstClr val="black"/>
              </a:solidFill>
            </a:endParaRPr>
          </a:p>
        </p:txBody>
      </p:sp>
      <p:sp>
        <p:nvSpPr>
          <p:cNvPr id="159746" name="Rectangle 2"/>
          <p:cNvSpPr>
            <a:spLocks noGrp="1" noRot="1" noChangeAspect="1" noChangeArrowheads="1" noTextEdit="1"/>
          </p:cNvSpPr>
          <p:nvPr>
            <p:ph type="sldImg"/>
          </p:nvPr>
        </p:nvSpPr>
        <p:spPr>
          <a:xfrm>
            <a:off x="712788" y="744538"/>
            <a:ext cx="5373687" cy="3721100"/>
          </a:xfrm>
          <a:ln/>
        </p:spPr>
      </p:sp>
      <p:sp>
        <p:nvSpPr>
          <p:cNvPr id="159747" name="Rectangle 3"/>
          <p:cNvSpPr>
            <a:spLocks noGrp="1" noChangeArrowheads="1"/>
          </p:cNvSpPr>
          <p:nvPr>
            <p:ph type="body" idx="1"/>
          </p:nvPr>
        </p:nvSpPr>
        <p:spPr/>
        <p:txBody>
          <a:bodyPr/>
          <a:lstStyle/>
          <a:p>
            <a:r>
              <a:rPr lang="ja-JP" altLang="en-US" dirty="0"/>
              <a:t>子どもの動作や行動を理解するために不可欠な視点を列挙しています。</a:t>
            </a:r>
            <a:endParaRPr lang="en-US" altLang="ja-JP" dirty="0"/>
          </a:p>
          <a:p>
            <a:r>
              <a:rPr lang="ja-JP" altLang="en-US" dirty="0"/>
              <a:t>これらの項目は、児発管や相談支援専門員のみならず、直接処遇を行なう支援者が研鑽を積むべき項目でもあります。</a:t>
            </a:r>
            <a:endParaRPr lang="en-US" altLang="ja-JP" dirty="0"/>
          </a:p>
          <a:p>
            <a:r>
              <a:rPr lang="ja-JP" altLang="en-US" dirty="0"/>
              <a:t>子どもを理解し、具体的な支援を計画、提供するにあたり、情報が整理され、多面的に見れることで、「子どもが楽しい」と思える支援、「子どもがやってみよう！」と思える支援を計画し、提供しやすくなります。</a:t>
            </a:r>
            <a:endParaRPr lang="en-US" altLang="ja-JP" dirty="0"/>
          </a:p>
          <a:p>
            <a:endParaRPr lang="en-US" altLang="ja-JP" dirty="0"/>
          </a:p>
          <a:p>
            <a:r>
              <a:rPr lang="ja-JP" altLang="en-US" dirty="0"/>
              <a:t>それと同時に、ひとりの子どもに関わる関係機関の把握が大切です。</a:t>
            </a:r>
            <a:endParaRPr lang="en-US" altLang="ja-JP" dirty="0"/>
          </a:p>
          <a:p>
            <a:r>
              <a:rPr lang="ja-JP" altLang="en-US" dirty="0"/>
              <a:t>人は場面や環境によって、発揮できる力が異なります。</a:t>
            </a:r>
            <a:endParaRPr lang="en-US" altLang="ja-JP" dirty="0"/>
          </a:p>
          <a:p>
            <a:r>
              <a:rPr lang="ja-JP" altLang="en-US" dirty="0"/>
              <a:t>子どもは、適切な場面を提供することで子ども自身の伸びしろを引きだす事ができます。（発達の促進）</a:t>
            </a:r>
            <a:endParaRPr lang="ja-JP" altLang="ja-JP" dirty="0"/>
          </a:p>
        </p:txBody>
      </p:sp>
    </p:spTree>
    <p:extLst>
      <p:ext uri="{BB962C8B-B14F-4D97-AF65-F5344CB8AC3E}">
        <p14:creationId xmlns:p14="http://schemas.microsoft.com/office/powerpoint/2010/main" val="2532578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これは、放課後等デイサービスガイドラインの基本活動の一文です。</a:t>
            </a:r>
            <a:endParaRPr kumimoji="1" lang="en-US" altLang="ja-JP" dirty="0"/>
          </a:p>
          <a:p>
            <a:r>
              <a:rPr kumimoji="1" lang="ja-JP" altLang="en-US" dirty="0"/>
              <a:t>先に説明した子どもを知るための視点やその内容などの知識次第でこの文章の捉えかたが大きく変わります。</a:t>
            </a:r>
            <a:endParaRPr kumimoji="1" lang="en-US" altLang="ja-JP" dirty="0"/>
          </a:p>
          <a:p>
            <a:r>
              <a:rPr kumimoji="1" lang="ja-JP" altLang="en-US" dirty="0"/>
              <a:t>支援の内容も大きく変わります。</a:t>
            </a:r>
            <a:endParaRPr kumimoji="1" lang="en-US" altLang="ja-JP" dirty="0"/>
          </a:p>
        </p:txBody>
      </p:sp>
    </p:spTree>
    <p:extLst>
      <p:ext uri="{BB962C8B-B14F-4D97-AF65-F5344CB8AC3E}">
        <p14:creationId xmlns:p14="http://schemas.microsoft.com/office/powerpoint/2010/main" val="3648837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これも放課後等デイサービスガイドラインの基本活動の一文です。</a:t>
            </a:r>
            <a:endParaRPr kumimoji="1" lang="en-US" altLang="ja-JP" dirty="0"/>
          </a:p>
          <a:p>
            <a:r>
              <a:rPr kumimoji="1" lang="ja-JP" altLang="en-US" dirty="0"/>
              <a:t>本来、支援者次第で理解や提供できる内容が大きく異なります。</a:t>
            </a:r>
            <a:endParaRPr kumimoji="1" lang="en-US" altLang="ja-JP" dirty="0"/>
          </a:p>
          <a:p>
            <a:r>
              <a:rPr kumimoji="1" lang="ja-JP" altLang="en-US" dirty="0"/>
              <a:t>それを私たち自身が自己分析しておく必要があります。</a:t>
            </a:r>
            <a:endParaRPr kumimoji="1" lang="en-US" altLang="ja-JP" dirty="0"/>
          </a:p>
          <a:p>
            <a:endParaRPr kumimoji="1" lang="en-US" altLang="ja-JP" dirty="0"/>
          </a:p>
          <a:p>
            <a:r>
              <a:rPr kumimoji="1" lang="ja-JP" altLang="en-US" dirty="0"/>
              <a:t>ここでは、ガイドラインの一文をしめしてお伝えしましたが、保育所保育指針、幼稚園や学校の指導要領でも同様な事がいえます。</a:t>
            </a:r>
          </a:p>
        </p:txBody>
      </p:sp>
    </p:spTree>
    <p:extLst>
      <p:ext uri="{BB962C8B-B14F-4D97-AF65-F5344CB8AC3E}">
        <p14:creationId xmlns:p14="http://schemas.microsoft.com/office/powerpoint/2010/main" val="83812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70322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障害児支援の三本柱の一つである「家族支援」です。</a:t>
            </a:r>
            <a:endParaRPr kumimoji="1" lang="en-US" altLang="ja-JP" dirty="0"/>
          </a:p>
          <a:p>
            <a:endParaRPr kumimoji="1" lang="en-US" altLang="ja-JP" dirty="0"/>
          </a:p>
          <a:p>
            <a:r>
              <a:rPr kumimoji="1" lang="ja-JP" altLang="en-US" dirty="0"/>
              <a:t>子どもは、環境（家庭）の影響を大きくうけ、成長発達を遂げます。</a:t>
            </a:r>
            <a:endParaRPr kumimoji="1" lang="en-US" altLang="ja-JP" dirty="0"/>
          </a:p>
          <a:p>
            <a:r>
              <a:rPr kumimoji="1" lang="ja-JP" altLang="en-US" dirty="0"/>
              <a:t>環境（家庭）に依存しているといってもいいかもしれません。</a:t>
            </a:r>
            <a:endParaRPr kumimoji="1" lang="en-US" altLang="ja-JP" dirty="0"/>
          </a:p>
          <a:p>
            <a:r>
              <a:rPr kumimoji="1" lang="ja-JP" altLang="en-US" dirty="0"/>
              <a:t>それは、家族を構成するのは、保護者であったり、きょうだい等です。</a:t>
            </a:r>
            <a:endParaRPr kumimoji="1" lang="en-US" altLang="ja-JP" dirty="0"/>
          </a:p>
          <a:p>
            <a:r>
              <a:rPr kumimoji="1" lang="ja-JP" altLang="en-US" dirty="0"/>
              <a:t>我々が関われる時間はほんのわずかです。</a:t>
            </a:r>
            <a:endParaRPr kumimoji="1" lang="en-US" altLang="ja-JP" dirty="0"/>
          </a:p>
          <a:p>
            <a:r>
              <a:rPr kumimoji="1" lang="ja-JP" altLang="en-US" dirty="0"/>
              <a:t>特に子どもが小さいときには、「保護者の育児応援」が大切です。「笑顔のお母さん」が一番ですね。</a:t>
            </a:r>
            <a:endParaRPr kumimoji="1" lang="en-US" altLang="ja-JP" dirty="0"/>
          </a:p>
          <a:p>
            <a:r>
              <a:rPr kumimoji="1" lang="ja-JP" altLang="en-US" dirty="0"/>
              <a:t>子どもたちが見せる成長発達・トラブルまでも受入れ、「子育てが面白い！」とおもえると子どもは安心・安定します。</a:t>
            </a:r>
            <a:endParaRPr kumimoji="1" lang="en-US" altLang="ja-JP" dirty="0"/>
          </a:p>
          <a:p>
            <a:r>
              <a:rPr kumimoji="1" lang="ja-JP" altLang="en-US" dirty="0"/>
              <a:t>その都度の成長発達のためのこどもの課題や保護者の在り方のみを伝えるばかりの「指導」は、親を、家族を追い詰めてしまうかもしれません。</a:t>
            </a:r>
            <a:endParaRPr kumimoji="1" lang="en-US" altLang="ja-JP" dirty="0"/>
          </a:p>
          <a:p>
            <a:endParaRPr kumimoji="1" lang="en-US" altLang="ja-JP" dirty="0"/>
          </a:p>
          <a:p>
            <a:r>
              <a:rPr kumimoji="1" lang="ja-JP" altLang="en-US" dirty="0"/>
              <a:t>次に「きょうだい」についてです。</a:t>
            </a:r>
            <a:endParaRPr kumimoji="1" lang="en-US" altLang="ja-JP" dirty="0"/>
          </a:p>
          <a:p>
            <a:r>
              <a:rPr kumimoji="1" lang="ja-JP" altLang="en-US" dirty="0"/>
              <a:t>当たり前のことですが、きょうだい児とって、当該児童は兄であり、姉であり、弟であり、妹です。</a:t>
            </a:r>
            <a:endParaRPr kumimoji="1" lang="en-US" altLang="ja-JP" dirty="0"/>
          </a:p>
          <a:p>
            <a:r>
              <a:rPr kumimoji="1" lang="ja-JP" altLang="en-US" dirty="0"/>
              <a:t>当該児童のことを当たり前に受入れ、ともに育ちます。ある時はシビヤにかかることもあるでしょう。</a:t>
            </a:r>
            <a:endParaRPr kumimoji="1" lang="en-US" altLang="ja-JP" dirty="0"/>
          </a:p>
          <a:p>
            <a:r>
              <a:rPr kumimoji="1" lang="ja-JP" altLang="en-US" dirty="0"/>
              <a:t>親は、どちらにも対応する事になります。共に過ごしていく中できょうだい児と一緒に関わり、当該児童の特徴を伝えたり、関わっていくことも大切です。</a:t>
            </a:r>
            <a:endParaRPr kumimoji="1" lang="en-US" altLang="ja-JP" dirty="0"/>
          </a:p>
        </p:txBody>
      </p:sp>
    </p:spTree>
    <p:extLst>
      <p:ext uri="{BB962C8B-B14F-4D97-AF65-F5344CB8AC3E}">
        <p14:creationId xmlns:p14="http://schemas.microsoft.com/office/powerpoint/2010/main" val="3165370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スライドに準じて、獲得目標と内容を簡潔にお伝えください。</a:t>
            </a:r>
            <a:endParaRPr lang="en-US" altLang="ja-JP" dirty="0"/>
          </a:p>
          <a:p>
            <a:endParaRPr lang="en-US" altLang="ja-JP" dirty="0"/>
          </a:p>
          <a:p>
            <a:r>
              <a:rPr lang="ja-JP" altLang="en-US" dirty="0"/>
              <a:t>その上で、少し強調して頂きたいのは、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児童期の話しで、陥りやすいことは、誰しもが経験したこども時代であるだけに、主観的に判断し、支援してしまうことも少なくない事にも触れて頂きたい。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「子ども」は、</a:t>
            </a:r>
            <a:r>
              <a:rPr lang="en-US" altLang="ja-JP" dirty="0"/>
              <a:t>0</a:t>
            </a:r>
            <a:r>
              <a:rPr lang="ja-JP" altLang="en-US" dirty="0"/>
              <a:t>歳からから</a:t>
            </a:r>
            <a:r>
              <a:rPr lang="en-US" altLang="ja-JP" dirty="0"/>
              <a:t>18</a:t>
            </a:r>
            <a:r>
              <a:rPr lang="ja-JP" altLang="en-US" dirty="0"/>
              <a:t>歳までの広い幅です。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その特徴は、発達すること、育む必要性があること、育まれる環境の影響を受けるということ、の本人も家族も環境も毎年大きく変化する事です。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r>
              <a:rPr lang="ja-JP" altLang="en-US" dirty="0"/>
              <a:t>その年齢ごとの代表的な発達の特徴や　保護者、お友達、教師や私たち支援者等の関係者・機関の変遷も今一度確認する必要があります。</a:t>
            </a:r>
            <a:endParaRPr lang="en-US" altLang="ja-JP" dirty="0"/>
          </a:p>
        </p:txBody>
      </p:sp>
    </p:spTree>
    <p:extLst>
      <p:ext uri="{BB962C8B-B14F-4D97-AF65-F5344CB8AC3E}">
        <p14:creationId xmlns:p14="http://schemas.microsoft.com/office/powerpoint/2010/main" val="2402606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親が障害に気く時期と子どもたちの成長発達を表現したく、このスライドをつくりました。</a:t>
            </a:r>
            <a:endParaRPr kumimoji="1" lang="en-US" altLang="ja-JP" dirty="0"/>
          </a:p>
          <a:p>
            <a:r>
              <a:rPr kumimoji="1" lang="ja-JP" altLang="en-US" dirty="0"/>
              <a:t>障害の有無にかかわらず、どの親も子どもとの生活、家族での生活に夢を抱き、期待と展望を持って生活します。</a:t>
            </a:r>
            <a:endParaRPr kumimoji="1" lang="en-US" altLang="ja-JP" dirty="0"/>
          </a:p>
          <a:p>
            <a:r>
              <a:rPr kumimoji="1" lang="ja-JP" altLang="en-US" dirty="0"/>
              <a:t>期待や展望がなくとも、子どもは育ち当たり前に過ごせることを前提に生活設計をするでしょう。</a:t>
            </a:r>
            <a:endParaRPr kumimoji="1" lang="en-US" altLang="ja-JP" dirty="0"/>
          </a:p>
          <a:p>
            <a:endParaRPr kumimoji="1" lang="en-US" altLang="ja-JP" dirty="0"/>
          </a:p>
          <a:p>
            <a:r>
              <a:rPr kumimoji="1" lang="ja-JP" altLang="en-US" dirty="0"/>
              <a:t>出生前診断が進歩し、染色体異常などをもって産まれてくる場合、出産前に医師からの説明の機会があります。</a:t>
            </a:r>
            <a:endParaRPr kumimoji="1" lang="en-US" altLang="ja-JP" dirty="0"/>
          </a:p>
          <a:p>
            <a:r>
              <a:rPr kumimoji="1" lang="ja-JP" altLang="en-US" dirty="0"/>
              <a:t>出生前診断による告知がなく、新生児スコアが低い場合や出産時のトラブル、新生児スクリーニング等も含めてリスクを抱えている子どもは、出産後まもなく医師から親への説明の機会があります。</a:t>
            </a:r>
            <a:endParaRPr kumimoji="1" lang="en-US" altLang="ja-JP" dirty="0"/>
          </a:p>
          <a:p>
            <a:r>
              <a:rPr kumimoji="1" lang="ja-JP" altLang="en-US" dirty="0"/>
              <a:t>かなり早期に不安や怒りを経験することになり、ある意味子育ての覚悟を固める入口となります。</a:t>
            </a:r>
            <a:endParaRPr kumimoji="1" lang="en-US" altLang="ja-JP" dirty="0"/>
          </a:p>
          <a:p>
            <a:endParaRPr kumimoji="1" lang="en-US" altLang="ja-JP" dirty="0"/>
          </a:p>
          <a:p>
            <a:r>
              <a:rPr kumimoji="1" lang="ja-JP" altLang="en-US" dirty="0"/>
              <a:t>一方、発達障害の子どもたちの多くは、言葉の問題や落ち着きのなさなど、</a:t>
            </a:r>
            <a:r>
              <a:rPr kumimoji="1" lang="en-US" altLang="ja-JP" dirty="0"/>
              <a:t>3</a:t>
            </a:r>
            <a:r>
              <a:rPr kumimoji="1" lang="ja-JP" altLang="en-US" dirty="0"/>
              <a:t>歳児健診などの法定健診で発見されることが多いです。</a:t>
            </a:r>
            <a:endParaRPr kumimoji="1" lang="en-US" altLang="ja-JP" dirty="0"/>
          </a:p>
          <a:p>
            <a:r>
              <a:rPr kumimoji="1" lang="ja-JP" altLang="en-US" dirty="0"/>
              <a:t>障害や何らかの配慮が必要であると気付く、告知されるまでに時間がかかります。</a:t>
            </a:r>
            <a:endParaRPr kumimoji="1" lang="en-US" altLang="ja-JP" dirty="0"/>
          </a:p>
          <a:p>
            <a:r>
              <a:rPr kumimoji="1" lang="ja-JP" altLang="en-US" dirty="0"/>
              <a:t>その間が長いほど、親は子どもとの将来により具体的な夢を抱くわけです。</a:t>
            </a:r>
            <a:endParaRPr kumimoji="1" lang="en-US" altLang="ja-JP" dirty="0"/>
          </a:p>
          <a:p>
            <a:r>
              <a:rPr kumimoji="1" lang="ja-JP" altLang="en-US" dirty="0"/>
              <a:t>現実の受入れをしつつも、抱いてきた夢を修正できずに、毎日生活します。</a:t>
            </a:r>
            <a:endParaRPr kumimoji="1" lang="en-US" altLang="ja-JP" dirty="0"/>
          </a:p>
          <a:p>
            <a:endParaRPr kumimoji="1" lang="en-US" altLang="ja-JP" dirty="0"/>
          </a:p>
          <a:p>
            <a:r>
              <a:rPr kumimoji="1" lang="ja-JP" altLang="en-US" dirty="0"/>
              <a:t>このことを念頭において、相談援助や保護者支援を行ないましょう。</a:t>
            </a:r>
          </a:p>
        </p:txBody>
      </p:sp>
    </p:spTree>
    <p:extLst>
      <p:ext uri="{BB962C8B-B14F-4D97-AF65-F5344CB8AC3E}">
        <p14:creationId xmlns:p14="http://schemas.microsoft.com/office/powerpoint/2010/main" val="3165831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「障害の受容」に関してふれておきます。</a:t>
            </a:r>
            <a:endParaRPr kumimoji="1" lang="en-US" altLang="ja-JP" dirty="0"/>
          </a:p>
          <a:p>
            <a:r>
              <a:rPr kumimoji="1" lang="ja-JP" altLang="en-US" dirty="0"/>
              <a:t>先ずは親の障害受容です。親も時間をかけて親になります。</a:t>
            </a:r>
            <a:endParaRPr kumimoji="1" lang="en-US" altLang="ja-JP" dirty="0"/>
          </a:p>
          <a:p>
            <a:r>
              <a:rPr kumimoji="1" lang="ja-JP" altLang="en-US" dirty="0"/>
              <a:t>多くの親は、障害や発達の知識がないことが多いです。また、我が子のこととなると客観的にはいられない事もあります。</a:t>
            </a:r>
            <a:endParaRPr kumimoji="1" lang="en-US" altLang="ja-JP" dirty="0"/>
          </a:p>
          <a:p>
            <a:r>
              <a:rPr kumimoji="1" lang="ja-JP" altLang="en-US" dirty="0"/>
              <a:t>第一子で、かつ子どもが小さい場合、育てにくさを感じていない、気付いていない親もられます。</a:t>
            </a:r>
            <a:endParaRPr kumimoji="1" lang="en-US" altLang="ja-JP" dirty="0"/>
          </a:p>
          <a:p>
            <a:r>
              <a:rPr kumimoji="1" lang="ja-JP" altLang="en-US" dirty="0"/>
              <a:t>公園デビューや集団での我が子をみて、違和感を覚えることも少なくないでしょう。</a:t>
            </a:r>
            <a:endParaRPr kumimoji="1" lang="en-US" altLang="ja-JP" dirty="0"/>
          </a:p>
          <a:p>
            <a:r>
              <a:rPr kumimoji="1" lang="ja-JP" altLang="en-US" dirty="0"/>
              <a:t>他児との比較、全体との逸脱具合などで気付き、心配し、不安になり、都度対応します。それが、受容の過程となるでしょう。</a:t>
            </a:r>
            <a:endParaRPr kumimoji="1" lang="en-US" altLang="ja-JP" dirty="0"/>
          </a:p>
          <a:p>
            <a:r>
              <a:rPr kumimoji="1" lang="ja-JP" altLang="en-US" dirty="0"/>
              <a:t>そして、子どもは発達してゆきます。子どもの育ちの要素、障害特性の要素等を時間をかけて、一連の発達段階ごとに</a:t>
            </a:r>
            <a:r>
              <a:rPr kumimoji="1" lang="en-US" altLang="ja-JP" dirty="0"/>
              <a:t>Try and error </a:t>
            </a:r>
            <a:r>
              <a:rPr kumimoji="1" lang="ja-JP" altLang="en-US" dirty="0"/>
              <a:t>するプロセスが必要です。</a:t>
            </a:r>
            <a:endParaRPr kumimoji="1" lang="en-US" altLang="ja-JP" dirty="0"/>
          </a:p>
          <a:p>
            <a:r>
              <a:rPr kumimoji="1" lang="ja-JP" altLang="en-US" dirty="0"/>
              <a:t>「障害の告知」「気づき」は入口に過ぎません。</a:t>
            </a:r>
            <a:endParaRPr kumimoji="1" lang="en-US" altLang="ja-JP" dirty="0"/>
          </a:p>
          <a:p>
            <a:endParaRPr kumimoji="1" lang="en-US" altLang="ja-JP" dirty="0"/>
          </a:p>
          <a:p>
            <a:r>
              <a:rPr kumimoji="1" lang="ja-JP" altLang="en-US" dirty="0"/>
              <a:t>我々は、長期にわたり子どもと家族と付き合える機会を持っています。</a:t>
            </a:r>
            <a:endParaRPr kumimoji="1" lang="en-US" altLang="ja-JP" dirty="0"/>
          </a:p>
          <a:p>
            <a:r>
              <a:rPr kumimoji="1" lang="ja-JP" altLang="en-US" dirty="0"/>
              <a:t>じっくり付き合うスタンスが必要です。</a:t>
            </a:r>
          </a:p>
        </p:txBody>
      </p:sp>
    </p:spTree>
    <p:extLst>
      <p:ext uri="{BB962C8B-B14F-4D97-AF65-F5344CB8AC3E}">
        <p14:creationId xmlns:p14="http://schemas.microsoft.com/office/powerpoint/2010/main" val="38045736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ここからは家族支援の留意点について数枚のスライドでしめしております。</a:t>
            </a:r>
            <a:endParaRPr kumimoji="1" lang="en-US" altLang="ja-JP" dirty="0"/>
          </a:p>
          <a:p>
            <a:r>
              <a:rPr kumimoji="1" lang="ja-JP" altLang="en-US" dirty="0"/>
              <a:t>講義の際に留意すべき点として、「発達障害」に偏ることなく説明を行なってください。</a:t>
            </a:r>
          </a:p>
        </p:txBody>
      </p:sp>
    </p:spTree>
    <p:extLst>
      <p:ext uri="{BB962C8B-B14F-4D97-AF65-F5344CB8AC3E}">
        <p14:creationId xmlns:p14="http://schemas.microsoft.com/office/powerpoint/2010/main" val="53797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913814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他の対象児童は、障害種別は、</a:t>
            </a:r>
            <a:br>
              <a:rPr kumimoji="1" lang="en-US" altLang="ja-JP" dirty="0"/>
            </a:br>
            <a:r>
              <a:rPr kumimoji="1" lang="ja-JP" altLang="en-US" dirty="0"/>
              <a:t>障害のバリエーションを</a:t>
            </a:r>
          </a:p>
        </p:txBody>
      </p:sp>
    </p:spTree>
    <p:extLst>
      <p:ext uri="{BB962C8B-B14F-4D97-AF65-F5344CB8AC3E}">
        <p14:creationId xmlns:p14="http://schemas.microsoft.com/office/powerpoint/2010/main" val="4388919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地域との関係づくりでは、その都道府県ごとのリアリティのある話しを踏まえてお話しください。</a:t>
            </a:r>
            <a:endParaRPr kumimoji="1" lang="en-US" altLang="ja-JP" dirty="0"/>
          </a:p>
          <a:p>
            <a:r>
              <a:rPr kumimoji="1" lang="ja-JP" altLang="en-US" dirty="0"/>
              <a:t>都道府県内でも地域格差があると思われます。</a:t>
            </a:r>
            <a:endParaRPr kumimoji="1" lang="en-US" altLang="ja-JP" dirty="0"/>
          </a:p>
          <a:p>
            <a:r>
              <a:rPr kumimoji="1" lang="ja-JP" altLang="en-US" dirty="0"/>
              <a:t>「こどもにとって」必要な地域への関わりとして説明してください。</a:t>
            </a:r>
            <a:endParaRPr kumimoji="1" lang="en-US" altLang="ja-JP" dirty="0"/>
          </a:p>
          <a:p>
            <a:endParaRPr kumimoji="1" lang="en-US" altLang="ja-JP" dirty="0"/>
          </a:p>
          <a:p>
            <a:r>
              <a:rPr kumimoji="1" lang="ja-JP" altLang="en-US" dirty="0"/>
              <a:t>機関との連携などに偏ることなく、必ず、友達の重要性をお伝えください。</a:t>
            </a:r>
            <a:endParaRPr kumimoji="1" lang="en-US" altLang="ja-JP" dirty="0"/>
          </a:p>
          <a:p>
            <a:r>
              <a:rPr kumimoji="1" lang="ja-JP" altLang="en-US" dirty="0"/>
              <a:t>それは、把握できるであろう事業所での友達関係のみでなく、保育所や学校などの基礎集団における「友達との関係」の把握や活用も立派な地域支援です。</a:t>
            </a:r>
          </a:p>
        </p:txBody>
      </p:sp>
    </p:spTree>
    <p:extLst>
      <p:ext uri="{BB962C8B-B14F-4D97-AF65-F5344CB8AC3E}">
        <p14:creationId xmlns:p14="http://schemas.microsoft.com/office/powerpoint/2010/main" val="32964956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lIns="88221" tIns="44111" rIns="88221" bIns="44111"/>
          <a:lstStyle/>
          <a:p>
            <a:r>
              <a:rPr lang="en-US" altLang="ja-JP">
                <a:solidFill>
                  <a:prstClr val="black"/>
                </a:solidFill>
              </a:rPr>
              <a:t>平成22年度　こぐま療育セミナー　追加資料</a:t>
            </a:r>
          </a:p>
        </p:txBody>
      </p:sp>
      <p:sp>
        <p:nvSpPr>
          <p:cNvPr id="5" name="Rectangle 6"/>
          <p:cNvSpPr>
            <a:spLocks noGrp="1" noChangeArrowheads="1"/>
          </p:cNvSpPr>
          <p:nvPr>
            <p:ph type="ftr" sz="quarter" idx="4"/>
          </p:nvPr>
        </p:nvSpPr>
        <p:spPr>
          <a:ln/>
        </p:spPr>
        <p:txBody>
          <a:bodyPr lIns="88221" tIns="44111" rIns="88221" bIns="44111"/>
          <a:lstStyle/>
          <a:p>
            <a:r>
              <a:rPr lang="en-US" altLang="ja-JP">
                <a:solidFill>
                  <a:prstClr val="black"/>
                </a:solidFill>
              </a:rPr>
              <a:t>Kishi Yoshiyuki</a:t>
            </a:r>
          </a:p>
        </p:txBody>
      </p:sp>
      <p:sp>
        <p:nvSpPr>
          <p:cNvPr id="136194" name="Rectangle 2"/>
          <p:cNvSpPr>
            <a:spLocks noGrp="1" noRot="1" noChangeAspect="1" noChangeArrowheads="1" noTextEdit="1"/>
          </p:cNvSpPr>
          <p:nvPr>
            <p:ph type="sldImg"/>
          </p:nvPr>
        </p:nvSpPr>
        <p:spPr>
          <a:xfrm>
            <a:off x="646113" y="720725"/>
            <a:ext cx="5216525" cy="3613150"/>
          </a:xfrm>
          <a:ln/>
        </p:spPr>
      </p:sp>
      <p:sp>
        <p:nvSpPr>
          <p:cNvPr id="136195" name="Rectangle 3"/>
          <p:cNvSpPr>
            <a:spLocks noGrp="1" noChangeArrowheads="1"/>
          </p:cNvSpPr>
          <p:nvPr>
            <p:ph type="body" idx="1"/>
          </p:nvPr>
        </p:nvSpPr>
        <p:spPr/>
        <p:txBody>
          <a:bodyPr/>
          <a:lstStyle/>
          <a:p>
            <a:r>
              <a:rPr lang="ja-JP" altLang="en-US" dirty="0"/>
              <a:t>子どもと家族を理解するためには、我々福祉の視点のみでなく、医療や教育の見解、お友達や近所での姿などを捉えなければ、子ども像が見えてこないことを表しているスライドです。</a:t>
            </a:r>
            <a:endParaRPr lang="ja-JP" altLang="ja-JP"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情報の共有に際して、留意すべき点をしめしています。</a:t>
            </a:r>
            <a:endParaRPr kumimoji="1" lang="en-US" altLang="ja-JP" dirty="0"/>
          </a:p>
          <a:p>
            <a:r>
              <a:rPr kumimoji="1" lang="ja-JP" altLang="en-US" dirty="0"/>
              <a:t>特に進学や事業所の変更など大きな「移行」の時には、強く意識する必要があります。</a:t>
            </a:r>
          </a:p>
        </p:txBody>
      </p:sp>
    </p:spTree>
    <p:extLst>
      <p:ext uri="{BB962C8B-B14F-4D97-AF65-F5344CB8AC3E}">
        <p14:creationId xmlns:p14="http://schemas.microsoft.com/office/powerpoint/2010/main" val="1136717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06713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子どもは成長発達し続けます。また、一定の年齢になれば、ステージも変化し、学校や学年は自動的に変化します。</a:t>
            </a:r>
            <a:endParaRPr kumimoji="1" lang="en-US" altLang="ja-JP" dirty="0"/>
          </a:p>
          <a:p>
            <a:r>
              <a:rPr kumimoji="1" lang="ja-JP" altLang="en-US" dirty="0"/>
              <a:t>連続性をもって、その時期の環境で過ごす子どもであることを都度再考しながら関わる必要があるものです。</a:t>
            </a:r>
          </a:p>
        </p:txBody>
      </p:sp>
    </p:spTree>
    <p:extLst>
      <p:ext uri="{BB962C8B-B14F-4D97-AF65-F5344CB8AC3E}">
        <p14:creationId xmlns:p14="http://schemas.microsoft.com/office/powerpoint/2010/main" val="125399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こどもの時期は、変化に富んでいる。</a:t>
            </a:r>
            <a:endParaRPr kumimoji="1" lang="en-US" altLang="ja-JP" dirty="0"/>
          </a:p>
          <a:p>
            <a:r>
              <a:rPr kumimoji="1" lang="ja-JP" altLang="en-US" dirty="0"/>
              <a:t>ライフステージには経験すべきイベントがある。</a:t>
            </a:r>
            <a:endParaRPr kumimoji="1" lang="en-US" altLang="ja-JP" dirty="0"/>
          </a:p>
          <a:p>
            <a:r>
              <a:rPr kumimoji="1" lang="ja-JP" altLang="en-US" dirty="0"/>
              <a:t>こどもは、環境に依存し、影響を大きく受けながら育つ。</a:t>
            </a:r>
            <a:endParaRPr kumimoji="1" lang="en-US" altLang="ja-JP" dirty="0"/>
          </a:p>
          <a:p>
            <a:r>
              <a:rPr kumimoji="1" lang="ja-JP" altLang="en-US" dirty="0"/>
              <a:t>生活年齢を重ねるしたがって、就学や進級は必ず訪れ、それぞれの発達段階において、適応を求められる。</a:t>
            </a:r>
            <a:endParaRPr kumimoji="1" lang="en-US" altLang="ja-JP" dirty="0"/>
          </a:p>
          <a:p>
            <a:endParaRPr kumimoji="1" lang="en-US" altLang="ja-JP" dirty="0"/>
          </a:p>
          <a:p>
            <a:r>
              <a:rPr kumimoji="1" lang="ja-JP" altLang="en-US" dirty="0"/>
              <a:t>障害児通所支援は、親が感じる育てにくさ、障害への気づき、不安が生じてかかわる事になる。</a:t>
            </a:r>
            <a:endParaRPr kumimoji="1" lang="en-US" altLang="ja-JP" dirty="0"/>
          </a:p>
          <a:p>
            <a:r>
              <a:rPr kumimoji="1" lang="ja-JP" altLang="en-US" dirty="0"/>
              <a:t>その様な状況下で、障害児通所支援が担うべき役割を再考し、総合的に支援の充実をはかることが求められる。</a:t>
            </a:r>
          </a:p>
        </p:txBody>
      </p:sp>
    </p:spTree>
    <p:extLst>
      <p:ext uri="{BB962C8B-B14F-4D97-AF65-F5344CB8AC3E}">
        <p14:creationId xmlns:p14="http://schemas.microsoft.com/office/powerpoint/2010/main" val="140925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ライフステージごとの課題の一例です。</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p:txBody>
      </p:sp>
    </p:spTree>
    <p:extLst>
      <p:ext uri="{BB962C8B-B14F-4D97-AF65-F5344CB8AC3E}">
        <p14:creationId xmlns:p14="http://schemas.microsoft.com/office/powerpoint/2010/main" val="1032786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就学前のライフステージごとの特徴の大枠を示しました。</a:t>
            </a:r>
            <a:endParaRPr kumimoji="1" lang="en-US" altLang="ja-JP" dirty="0"/>
          </a:p>
          <a:p>
            <a:r>
              <a:rPr kumimoji="1" lang="ja-JP" altLang="en-US" dirty="0"/>
              <a:t>紹介程度でよろしいかと思います。</a:t>
            </a:r>
          </a:p>
          <a:p>
            <a:endParaRPr kumimoji="1" lang="ja-JP" altLang="en-US" dirty="0"/>
          </a:p>
        </p:txBody>
      </p:sp>
    </p:spTree>
    <p:extLst>
      <p:ext uri="{BB962C8B-B14F-4D97-AF65-F5344CB8AC3E}">
        <p14:creationId xmlns:p14="http://schemas.microsoft.com/office/powerpoint/2010/main" val="42141520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就学前のライフステージごとの支援機能の一例を発達支援の３本柱で示しました。</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a:p>
            <a:endParaRPr kumimoji="1" lang="ja-JP" altLang="en-US" dirty="0"/>
          </a:p>
        </p:txBody>
      </p:sp>
    </p:spTree>
    <p:extLst>
      <p:ext uri="{BB962C8B-B14F-4D97-AF65-F5344CB8AC3E}">
        <p14:creationId xmlns:p14="http://schemas.microsoft.com/office/powerpoint/2010/main" val="2616227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学齢児以降のライフステージごとの特徴の大枠を示しました。</a:t>
            </a:r>
            <a:endParaRPr kumimoji="1" lang="en-US" altLang="ja-JP" dirty="0"/>
          </a:p>
          <a:p>
            <a:r>
              <a:rPr kumimoji="1" lang="ja-JP" altLang="en-US" dirty="0"/>
              <a:t>紹介程度でよろしいかと思います。</a:t>
            </a:r>
          </a:p>
          <a:p>
            <a:endParaRPr kumimoji="1" lang="ja-JP" altLang="en-US" dirty="0"/>
          </a:p>
        </p:txBody>
      </p:sp>
    </p:spTree>
    <p:extLst>
      <p:ext uri="{BB962C8B-B14F-4D97-AF65-F5344CB8AC3E}">
        <p14:creationId xmlns:p14="http://schemas.microsoft.com/office/powerpoint/2010/main" val="12974843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学齢児以降のライフステージごとの支援機能の一例を発達支援の３本柱で示しました。</a:t>
            </a:r>
            <a:endParaRPr kumimoji="1" lang="en-US" altLang="ja-JP" dirty="0"/>
          </a:p>
          <a:p>
            <a:r>
              <a:rPr kumimoji="1" lang="ja-JP" altLang="en-US" dirty="0"/>
              <a:t>紹介程度でよろしいかと思いますが、事業所での支援方針を膨らませ、共有できる資料として活用・発展させていただければと思います。</a:t>
            </a:r>
          </a:p>
          <a:p>
            <a:endParaRPr kumimoji="1" lang="ja-JP" altLang="en-US" dirty="0"/>
          </a:p>
        </p:txBody>
      </p:sp>
    </p:spTree>
    <p:extLst>
      <p:ext uri="{BB962C8B-B14F-4D97-AF65-F5344CB8AC3E}">
        <p14:creationId xmlns:p14="http://schemas.microsoft.com/office/powerpoint/2010/main" val="22892372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331384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以降の資料は、総まとめ的にお話し頂ければと思います。</a:t>
            </a:r>
            <a:endParaRPr kumimoji="1" lang="en-US" altLang="ja-JP" dirty="0"/>
          </a:p>
          <a:p>
            <a:endParaRPr kumimoji="1" lang="en-US" altLang="ja-JP" dirty="0"/>
          </a:p>
          <a:p>
            <a:r>
              <a:rPr kumimoji="1" lang="ja-JP" altLang="en-US" dirty="0"/>
              <a:t>子どものことを評価に基づいてとらえること、家族のことを捉えること、生活する地域を捉えること</a:t>
            </a:r>
            <a:endParaRPr kumimoji="1" lang="en-US" altLang="ja-JP" dirty="0"/>
          </a:p>
          <a:p>
            <a:endParaRPr kumimoji="1" lang="en-US" altLang="ja-JP" dirty="0"/>
          </a:p>
          <a:p>
            <a:r>
              <a:rPr kumimoji="1" lang="ja-JP" altLang="en-US" dirty="0"/>
              <a:t>その上で、支援に臨むことの大切さを伝えてください。</a:t>
            </a:r>
          </a:p>
        </p:txBody>
      </p:sp>
    </p:spTree>
    <p:extLst>
      <p:ext uri="{BB962C8B-B14F-4D97-AF65-F5344CB8AC3E}">
        <p14:creationId xmlns:p14="http://schemas.microsoft.com/office/powerpoint/2010/main" val="13780409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8900" indent="0" algn="just">
              <a:buNone/>
            </a:pPr>
            <a:r>
              <a:rPr lang="ja-JP" altLang="en-US" sz="1200" kern="100" dirty="0">
                <a:latin typeface="+mn-ea"/>
                <a:cs typeface="Times New Roman" panose="02020603050405020304" pitchFamily="18" charset="0"/>
              </a:rPr>
              <a:t>子どもであるからこそ、地域生活には多くの場所や人、時間、期間が関わる。そして、多大な影響を受ける。</a:t>
            </a:r>
            <a:endParaRPr lang="en-US" altLang="ja-JP" sz="1200" kern="100" dirty="0">
              <a:latin typeface="+mn-ea"/>
              <a:cs typeface="Times New Roman" panose="02020603050405020304" pitchFamily="18" charset="0"/>
            </a:endParaRPr>
          </a:p>
          <a:p>
            <a:pPr marL="88900" indent="0" algn="just">
              <a:buNone/>
            </a:pPr>
            <a:r>
              <a:rPr lang="ja-JP" altLang="en-US" sz="1200" dirty="0">
                <a:latin typeface="+mn-ea"/>
              </a:rPr>
              <a:t>　影響は、善し悪し・・・</a:t>
            </a:r>
            <a:endParaRPr lang="en-US" altLang="ja-JP" sz="1200" dirty="0">
              <a:latin typeface="+mn-ea"/>
            </a:endParaRPr>
          </a:p>
          <a:p>
            <a:pPr marL="88900" indent="0" algn="just">
              <a:buNone/>
            </a:pPr>
            <a:r>
              <a:rPr lang="ja-JP" altLang="en-US" sz="1200" dirty="0">
                <a:latin typeface="+mn-ea"/>
              </a:rPr>
              <a:t>　大人が、「良かれ」と思って関わる事が、子どもには迷惑であることもしばしば・・・</a:t>
            </a:r>
            <a:endParaRPr lang="en-US" altLang="ja-JP" sz="1200" dirty="0">
              <a:latin typeface="+mn-ea"/>
            </a:endParaRPr>
          </a:p>
          <a:p>
            <a:pPr marL="88900" indent="0" algn="just">
              <a:buNone/>
            </a:pPr>
            <a:r>
              <a:rPr lang="ja-JP" altLang="en-US" sz="1200" dirty="0">
                <a:latin typeface="+mn-ea"/>
              </a:rPr>
              <a:t>　しかし、彼らは反論、意思表示できるチャンスが少ない。</a:t>
            </a:r>
            <a:endParaRPr lang="en-US" altLang="ja-JP" sz="1200" dirty="0">
              <a:latin typeface="+mn-ea"/>
            </a:endParaRPr>
          </a:p>
          <a:p>
            <a:pPr marL="88900" indent="0" algn="just">
              <a:buNone/>
            </a:pPr>
            <a:endParaRPr lang="en-US" altLang="ja-JP" sz="1200" dirty="0">
              <a:latin typeface="+mn-ea"/>
            </a:endParaRPr>
          </a:p>
          <a:p>
            <a:pPr marL="88900" indent="0" algn="just">
              <a:buNone/>
            </a:pPr>
            <a:r>
              <a:rPr lang="ja-JP" altLang="en-US" sz="1200" dirty="0">
                <a:latin typeface="+mn-ea"/>
              </a:rPr>
              <a:t>意思をくみ取って、代弁していることに根拠があるのかを自問自答するスタンスが必要です</a:t>
            </a:r>
          </a:p>
          <a:p>
            <a:endParaRPr kumimoji="1" lang="en-US" altLang="ja-JP" dirty="0"/>
          </a:p>
          <a:p>
            <a:r>
              <a:rPr kumimoji="1" lang="ja-JP" altLang="en-US" dirty="0"/>
              <a:t>客観的な視点を持てる知識、地域の状況をつかんで子どもたちを代弁して、生活圏の地域づくりをイメージした関わりをもつ責任は重大です。</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94DA8D-C353-4E83-A253-0681D4E86A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76125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人のライフステージに関する説明は、本来ならば冒頭に行なうべき事なのかも知れません。</a:t>
            </a:r>
            <a:endParaRPr kumimoji="1" lang="en-US" altLang="ja-JP" dirty="0"/>
          </a:p>
          <a:p>
            <a:r>
              <a:rPr kumimoji="1" lang="ja-JP" altLang="en-US" dirty="0"/>
              <a:t>専門研修では、地域連携や移行支援を進める際に改めて確認する点として、ライフステージについてふれております。</a:t>
            </a:r>
            <a:endParaRPr kumimoji="1" lang="en-US" altLang="ja-JP" dirty="0"/>
          </a:p>
          <a:p>
            <a:r>
              <a:rPr kumimoji="1" lang="ja-JP" altLang="en-US" dirty="0"/>
              <a:t>子ども時代には、小刻みにステージが訪れます。</a:t>
            </a:r>
            <a:endParaRPr kumimoji="1" lang="en-US" altLang="ja-JP" dirty="0"/>
          </a:p>
          <a:p>
            <a:r>
              <a:rPr kumimoji="1" lang="ja-JP" altLang="en-US" dirty="0"/>
              <a:t>このライフステージには、それぞれの時期に子どもが経験すべき事がたくさんあります。</a:t>
            </a:r>
            <a:endParaRPr kumimoji="1" lang="en-US" altLang="ja-JP" dirty="0"/>
          </a:p>
          <a:p>
            <a:r>
              <a:rPr kumimoji="1" lang="ja-JP" altLang="en-US" dirty="0"/>
              <a:t>同時に、この時期にしか経験できないことも多くあります。経験のチャンスを逃すと後に取り戻せない（多大な時間を要す）ことも少なくありません。</a:t>
            </a:r>
          </a:p>
        </p:txBody>
      </p:sp>
    </p:spTree>
    <p:extLst>
      <p:ext uri="{BB962C8B-B14F-4D97-AF65-F5344CB8AC3E}">
        <p14:creationId xmlns:p14="http://schemas.microsoft.com/office/powerpoint/2010/main" val="1533504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子どもの育ちには多くの機関や関係者が関わります。各時期ごとにが子どもへの支援を、子どもを中心に、有機的に繋げていくためには、意識的な移行支援が必要です。</a:t>
            </a:r>
            <a:endParaRPr kumimoji="1" lang="en-US" altLang="ja-JP" dirty="0"/>
          </a:p>
          <a:p>
            <a:r>
              <a:rPr kumimoji="1" lang="ja-JP" altLang="en-US" dirty="0"/>
              <a:t>特に相談支援専門員は、移行支援の際に地域の使える社会資源などを色々と提案していただきたい。</a:t>
            </a:r>
            <a:endParaRPr kumimoji="1" lang="en-US" altLang="ja-JP" dirty="0"/>
          </a:p>
          <a:p>
            <a:r>
              <a:rPr kumimoji="1" lang="ja-JP" altLang="en-US" dirty="0"/>
              <a:t>保護者は、あたらし事にチャレンジする決断に時間がかかります。継続的な支援にも意味がありますが、「色々な景色を少しずつでも提案し、熟考できる時間を与えてられるようにかかわっていただきたい。」ということを伝えてください。</a:t>
            </a:r>
            <a:endParaRPr kumimoji="1" lang="en-US" altLang="ja-JP" dirty="0"/>
          </a:p>
          <a:p>
            <a:r>
              <a:rPr kumimoji="1" lang="ja-JP" altLang="en-US" dirty="0"/>
              <a:t>一方で、事業所などとのトラブルなどにより資源を替えざるを得ないネガティブチェンジを極力少なくしたいものです。</a:t>
            </a:r>
          </a:p>
        </p:txBody>
      </p:sp>
    </p:spTree>
    <p:extLst>
      <p:ext uri="{BB962C8B-B14F-4D97-AF65-F5344CB8AC3E}">
        <p14:creationId xmlns:p14="http://schemas.microsoft.com/office/powerpoint/2010/main" val="1415612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障害の受容過程を左側縦軸に示し、中央に支援のタイプ大枠を矢印で示しました。</a:t>
            </a:r>
            <a:endParaRPr kumimoji="1" lang="en-US" altLang="ja-JP" dirty="0"/>
          </a:p>
          <a:p>
            <a:r>
              <a:rPr kumimoji="1" lang="ja-JP" altLang="en-US" dirty="0"/>
              <a:t>障害児通所支援や障害児相談支援が関わるのは、赤丸です。</a:t>
            </a:r>
            <a:endParaRPr kumimoji="1" lang="en-US" altLang="ja-JP" dirty="0"/>
          </a:p>
          <a:p>
            <a:r>
              <a:rPr kumimoji="1" lang="ja-JP" altLang="en-US" dirty="0"/>
              <a:t>子どもや保護者のサポートは、市町村の窓口から始まっています。</a:t>
            </a:r>
            <a:endParaRPr kumimoji="1" lang="en-US" altLang="ja-JP" dirty="0"/>
          </a:p>
          <a:p>
            <a:endParaRPr kumimoji="1" lang="en-US" altLang="ja-JP" dirty="0"/>
          </a:p>
          <a:p>
            <a:r>
              <a:rPr kumimoji="1" lang="ja-JP" altLang="en-US" dirty="0"/>
              <a:t>相談支援専門員や児童発達支援管理責任者は、日頃からの市町村の相談窓口など、行政機関との連携やコネクションが必要です。</a:t>
            </a:r>
          </a:p>
        </p:txBody>
      </p:sp>
    </p:spTree>
    <p:extLst>
      <p:ext uri="{BB962C8B-B14F-4D97-AF65-F5344CB8AC3E}">
        <p14:creationId xmlns:p14="http://schemas.microsoft.com/office/powerpoint/2010/main" val="3424231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本題に入る前に、障害児通所支援の社会的な位置づけを確認します。</a:t>
            </a:r>
            <a:br>
              <a:rPr kumimoji="1" lang="en-US" altLang="ja-JP" dirty="0"/>
            </a:br>
            <a:r>
              <a:rPr kumimoji="1" lang="ja-JP" altLang="en-US" dirty="0"/>
              <a:t>障害児通所支援は、「子どもの保育や育成」を担う保育所や放課後児童クラブなどの子ども一般施策に並ぶ一つのツールであり、「育ちの支援」機能を意識すべきことを説明します。</a:t>
            </a:r>
            <a:endParaRPr kumimoji="1" lang="en-US" altLang="ja-JP" dirty="0"/>
          </a:p>
          <a:p>
            <a:r>
              <a:rPr kumimoji="1" lang="ja-JP" altLang="en-US" dirty="0"/>
              <a:t>いわば、障害児通所支援は、単に「支援を必要とする子どもが通う</a:t>
            </a:r>
            <a:r>
              <a:rPr kumimoji="1" lang="en-US" altLang="ja-JP" dirty="0"/>
              <a:t>『</a:t>
            </a:r>
            <a:r>
              <a:rPr kumimoji="1" lang="ja-JP" altLang="en-US" dirty="0"/>
              <a:t>場所</a:t>
            </a:r>
            <a:r>
              <a:rPr kumimoji="1" lang="en-US" altLang="ja-JP" dirty="0"/>
              <a:t>』</a:t>
            </a:r>
            <a:r>
              <a:rPr kumimoji="1" lang="ja-JP" altLang="en-US" dirty="0"/>
              <a:t>」という意識でなく、それぞれの生活圏での「子どものセーフティーネット」の一員を果たすものであることを確認します。</a:t>
            </a:r>
            <a:endParaRPr kumimoji="1" lang="en-US" altLang="ja-JP" dirty="0"/>
          </a:p>
          <a:p>
            <a:endParaRPr kumimoji="1" lang="ja-JP" altLang="en-US" dirty="0"/>
          </a:p>
        </p:txBody>
      </p:sp>
    </p:spTree>
    <p:extLst>
      <p:ext uri="{BB962C8B-B14F-4D97-AF65-F5344CB8AC3E}">
        <p14:creationId xmlns:p14="http://schemas.microsoft.com/office/powerpoint/2010/main" val="206034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直近の基礎研修や実践研修ではふれられていない事かも知れませんので、強調していただきたい点です。</a:t>
            </a:r>
            <a:endParaRPr kumimoji="1" lang="en-US" altLang="ja-JP" dirty="0"/>
          </a:p>
          <a:p>
            <a:r>
              <a:rPr kumimoji="1" lang="ja-JP" altLang="en-US" dirty="0"/>
              <a:t>・三つの支援の視点は、広義の発達支援の「三本柱」であること</a:t>
            </a:r>
            <a:endParaRPr kumimoji="1" lang="en-US" altLang="ja-JP" dirty="0"/>
          </a:p>
          <a:p>
            <a:r>
              <a:rPr kumimoji="1" lang="ja-JP" altLang="en-US" dirty="0"/>
              <a:t>・その三つとは、狭義の発達支援、家族支援、地域連携・地域支援であること</a:t>
            </a:r>
            <a:endParaRPr kumimoji="1" lang="en-US" altLang="ja-JP" dirty="0"/>
          </a:p>
          <a:p>
            <a:r>
              <a:rPr kumimoji="1" lang="ja-JP" altLang="en-US" dirty="0"/>
              <a:t>・障害児支援利用計画では、子どもの概要を捉える視点であり、情報収集を行ない、解決するために様々な社会資源の検討を示唆するものであること</a:t>
            </a:r>
            <a:endParaRPr kumimoji="1" lang="en-US" altLang="ja-JP" dirty="0"/>
          </a:p>
          <a:p>
            <a:r>
              <a:rPr kumimoji="1" lang="ja-JP" altLang="en-US" dirty="0"/>
              <a:t>・個別支援計画では、支援の提供に盛り込まれるべき視点であり、項目であること</a:t>
            </a:r>
            <a:endParaRPr kumimoji="1" lang="en-US" altLang="ja-JP" dirty="0"/>
          </a:p>
          <a:p>
            <a:endParaRPr kumimoji="1" lang="ja-JP" altLang="en-US" dirty="0"/>
          </a:p>
        </p:txBody>
      </p:sp>
    </p:spTree>
    <p:extLst>
      <p:ext uri="{BB962C8B-B14F-4D97-AF65-F5344CB8AC3E}">
        <p14:creationId xmlns:p14="http://schemas.microsoft.com/office/powerpoint/2010/main" val="3506110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広義の発達支援に関して確認します。</a:t>
            </a:r>
            <a:br>
              <a:rPr kumimoji="1" lang="en-US" altLang="ja-JP" dirty="0"/>
            </a:br>
            <a:r>
              <a:rPr kumimoji="1" lang="ja-JP" altLang="en-US" dirty="0"/>
              <a:t>本人支援は狭義の発達支援であること。</a:t>
            </a:r>
            <a:endParaRPr kumimoji="1" lang="en-US" altLang="ja-JP" dirty="0"/>
          </a:p>
          <a:p>
            <a:r>
              <a:rPr kumimoji="1" lang="ja-JP" altLang="en-US" dirty="0"/>
              <a:t>子どもは環境の影響を受けて育つこと</a:t>
            </a:r>
            <a:endParaRPr kumimoji="1" lang="en-US" altLang="ja-JP" dirty="0"/>
          </a:p>
          <a:p>
            <a:r>
              <a:rPr kumimoji="1" lang="ja-JP" altLang="en-US" dirty="0"/>
              <a:t>環境として大きな影響力を持つのは保護者をはじめ、きょうだいや家族であること</a:t>
            </a:r>
            <a:endParaRPr kumimoji="1" lang="en-US" altLang="ja-JP" dirty="0"/>
          </a:p>
          <a:p>
            <a:r>
              <a:rPr kumimoji="1" lang="ja-JP" altLang="en-US" dirty="0"/>
              <a:t>そして、その家庭が生活を営む地域の理解が大切であること</a:t>
            </a:r>
            <a:endParaRPr kumimoji="1" lang="en-US" altLang="ja-JP" dirty="0"/>
          </a:p>
          <a:p>
            <a:endParaRPr kumimoji="1" lang="en-US" altLang="ja-JP" dirty="0"/>
          </a:p>
          <a:p>
            <a:r>
              <a:rPr kumimoji="1" lang="ja-JP" altLang="en-US" dirty="0"/>
              <a:t>特に相談支援専門員は俯瞰的に子どもの生活する地域をみて、必要なサービスを組み立て、提案する必要がある。</a:t>
            </a:r>
            <a:endParaRPr kumimoji="1" lang="en-US" altLang="ja-JP" dirty="0"/>
          </a:p>
          <a:p>
            <a:r>
              <a:rPr kumimoji="1" lang="ja-JP" altLang="en-US" dirty="0"/>
              <a:t>その主眼は子どもの育ちに向けられ、その育ちを促進するものであって、特別な支援を一方的に組み込むものではない。</a:t>
            </a:r>
            <a:endParaRPr kumimoji="1" lang="en-US" altLang="ja-JP" dirty="0"/>
          </a:p>
          <a:p>
            <a:r>
              <a:rPr kumimoji="1" lang="ja-JP" altLang="en-US" dirty="0"/>
              <a:t>これらの支援は、毎年大きく変化するごとに見直す必要がある。そのための移行支援を念頭にモニタリングし、計画立案を行なう必要がある。</a:t>
            </a:r>
            <a:endParaRPr kumimoji="1" lang="en-US" altLang="ja-JP" dirty="0"/>
          </a:p>
          <a:p>
            <a:endParaRPr kumimoji="1" lang="en-US" altLang="ja-JP" dirty="0"/>
          </a:p>
          <a:p>
            <a:r>
              <a:rPr kumimoji="1" lang="ja-JP" altLang="en-US" dirty="0"/>
              <a:t>児童発達支援管理責任者は、日々の子どもの変化や成長を見守ることができ、子どもへの連続した支援には移行支援は不可欠です。</a:t>
            </a:r>
            <a:endParaRPr kumimoji="1" lang="en-US" altLang="ja-JP" dirty="0"/>
          </a:p>
          <a:p>
            <a:r>
              <a:rPr kumimoji="1" lang="ja-JP" altLang="en-US" dirty="0"/>
              <a:t>中長期的に子どもの状態やその変化を見守ることは、自ずと成長発達を見ることになります。</a:t>
            </a:r>
            <a:endParaRPr kumimoji="1" lang="en-US" altLang="ja-JP" dirty="0"/>
          </a:p>
          <a:p>
            <a:r>
              <a:rPr kumimoji="1" lang="ja-JP" altLang="en-US" dirty="0"/>
              <a:t>就園、就学、進級、進学等の環境の変化は当たり前に訪れる環境の変化であり、その環境下で成長・発達するものです。</a:t>
            </a:r>
            <a:endParaRPr kumimoji="1" lang="en-US" altLang="ja-JP" dirty="0"/>
          </a:p>
          <a:p>
            <a:endParaRPr kumimoji="1" lang="en-US" altLang="ja-JP" dirty="0"/>
          </a:p>
          <a:p>
            <a:r>
              <a:rPr kumimoji="1" lang="ja-JP" altLang="en-US" dirty="0"/>
              <a:t>極端な表現ですが、移行支援を目標にした個別支援計画や支援は、子どもの現状を理解せず、無理な支援提供になりかねません。</a:t>
            </a:r>
            <a:endParaRPr kumimoji="1" lang="en-US" altLang="ja-JP" dirty="0"/>
          </a:p>
          <a:p>
            <a:r>
              <a:rPr kumimoji="1" lang="ja-JP" altLang="en-US" dirty="0"/>
              <a:t>逆に近い将来の環境の変化を捉えていない個別支援計画や支援は、子どもの現実的な生活に即さないものになりかねないことに留意します。</a:t>
            </a:r>
          </a:p>
          <a:p>
            <a:endParaRPr kumimoji="1" lang="ja-JP" altLang="en-US" dirty="0"/>
          </a:p>
          <a:p>
            <a:endParaRPr kumimoji="1" lang="ja-JP" altLang="en-US" dirty="0"/>
          </a:p>
        </p:txBody>
      </p:sp>
    </p:spTree>
    <p:extLst>
      <p:ext uri="{BB962C8B-B14F-4D97-AF65-F5344CB8AC3E}">
        <p14:creationId xmlns:p14="http://schemas.microsoft.com/office/powerpoint/2010/main" val="417439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1E592C7-7C0E-4504-BE61-CCB2AEA1B418}" type="datetime1">
              <a:rPr lang="ja-JP" altLang="en-US" smtClean="0">
                <a:solidFill>
                  <a:srgbClr val="000000"/>
                </a:solidFill>
              </a:rPr>
              <a:t>2023/8/4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06477E-3F73-4D16-A3F7-A6B4E61BFADD}"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9756062"/>
      </p:ext>
    </p:extLst>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A8477A8B-7559-4C0A-A8C9-A5ED20BC7A51}" type="datetime1">
              <a:rPr lang="ja-JP" altLang="en-US" smtClean="0">
                <a:solidFill>
                  <a:srgbClr val="000000"/>
                </a:solidFill>
              </a:rPr>
              <a:t>2023/8/4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55EE5D-D218-4E3A-B278-7B7EEDC9D830}"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2555513"/>
      </p:ext>
    </p:extLst>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D4E5960-05AD-4C5A-AD35-6E28ABE11CF8}" type="datetime1">
              <a:rPr lang="ja-JP" altLang="en-US" smtClean="0">
                <a:solidFill>
                  <a:srgbClr val="000000"/>
                </a:solidFill>
              </a:rPr>
              <a:t>2023/8/4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2C5F09-8F10-4EF5-A173-3DA5ED5FE482}"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5988796"/>
      </p:ext>
    </p:extLst>
  </p:cSld>
  <p:clrMapOvr>
    <a:masterClrMapping/>
  </p:clrMapOvr>
  <p:transition spd="slow">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EF3152D9-F471-4F47-866D-BC7D6E666376}"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119AD6-4994-4E75-8E39-85D8FC676E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85175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AB449720-50B7-46F2-ACEC-34A916BFD6F0}"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6055FB-6080-48DB-B0B5-4DB57BC95A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926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92"/>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DC795A4-150F-41B4-9D62-038138B9B18B}"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2803E-F7AD-4CEE-A3F0-BA4410F009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0361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752DAE0B-267A-4D16-8B01-9BF58ED4EE74}"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E7E6DB5-4FB5-4ADA-98AD-C2B4C56166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0444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BDC7AA3C-9FF7-439D-A04B-0C60D316E419}" type="datetime1">
              <a:rPr lang="ja-JP" altLang="en-US" smtClean="0">
                <a:solidFill>
                  <a:srgbClr val="000000"/>
                </a:solidFill>
              </a:rPr>
              <a:t>2023/8/4</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AFBBE1B-9BDF-4BD9-9E51-62DCBCA0A2E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110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76AECA8B-BDF1-4633-9B38-774B905CB6B7}" type="datetime1">
              <a:rPr lang="ja-JP" altLang="en-US" smtClean="0">
                <a:solidFill>
                  <a:srgbClr val="000000"/>
                </a:solidFill>
              </a:rPr>
              <a:t>2023/8/4</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80FFB14-990F-44A1-A7CB-A0E8C4A1AA1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6575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2104CBB-4AB6-4236-A5F2-9EA348E4A53A}" type="datetime1">
              <a:rPr lang="ja-JP" altLang="en-US" smtClean="0">
                <a:solidFill>
                  <a:srgbClr val="000000"/>
                </a:solidFill>
              </a:rPr>
              <a:t>2023/8/4</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1092D49-84C3-4752-8F4D-354FBC52CB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16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7247B24-39B7-42FC-93C5-2760DF888CA0}"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1360B5A-78FE-4BF2-B6E0-F3C0B099E80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0944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7B1E223D-D1F4-4AFC-9CB4-E55A14F76D49}" type="datetime1">
              <a:rPr lang="ja-JP" altLang="en-US" smtClean="0">
                <a:solidFill>
                  <a:srgbClr val="000000"/>
                </a:solidFill>
              </a:rPr>
              <a:t>2023/8/4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554A56-B2D6-42FC-9361-EE1E57CDABDB}"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4338523"/>
      </p:ext>
    </p:extLst>
  </p:cSld>
  <p:clrMapOvr>
    <a:masterClrMapping/>
  </p:clrMapOvr>
  <p:transition spd="slow">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5AF111C-8E38-442E-B3B0-0B4617809026}"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877FDF-5C8C-4585-9ABA-81B5B4064A6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2737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188C3B0-2D24-4C3F-A720-B12E7981C5DE}"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B4DF2F5-6397-4D7C-92FE-EB7560C168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2584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39"/>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FA5E6B5-0A65-4A6F-8B8D-8304D9C99381}"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E8C960-CB9E-41E4-9597-3AD1436785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78253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19"/>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1EF5314E-66B5-4856-84B0-CEC287CAC8C3}"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DB64EB-256B-4299-AE75-34E4E6B166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68512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968AF49-633B-42AB-BB53-6A0D8F00E134}"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48FCE7-172E-42C9-9FC3-C41CB2F665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058574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94"/>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30F4B10-D180-4259-9732-C980DDDE4F66}"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FC11D4-F8AC-4128-B065-13F86E4A4B1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6856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7B5F6FFA-1766-4E5C-8026-A61FC6368688}"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443BBB-8D63-46C0-BFB3-1EB0B9702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8498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762BB308-9617-4665-9A51-9AE0F66FDBF7}" type="datetime1">
              <a:rPr lang="ja-JP" altLang="en-US" smtClean="0">
                <a:solidFill>
                  <a:srgbClr val="000000"/>
                </a:solidFill>
              </a:rPr>
              <a:t>2023/8/4</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F0D58AF-0A86-4062-8AF0-341AECBC6C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17655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CD05EA23-B2F0-4959-9D72-7F33F58A8D6D}" type="datetime1">
              <a:rPr lang="ja-JP" altLang="en-US" smtClean="0">
                <a:solidFill>
                  <a:srgbClr val="000000"/>
                </a:solidFill>
              </a:rPr>
              <a:t>2023/8/4</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45B0663-F771-45DF-B29E-131FC5932D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328509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3EB55A5-D96F-44CE-8BFA-6E9B02A27926}" type="datetime1">
              <a:rPr lang="ja-JP" altLang="en-US" smtClean="0">
                <a:solidFill>
                  <a:srgbClr val="000000"/>
                </a:solidFill>
              </a:rPr>
              <a:t>2023/8/4</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FC7C892-A600-46F3-922A-13E34DEEA3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9139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93"/>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A890119-DC42-4E3E-9590-83B6D5E88EBB}" type="datetime1">
              <a:rPr lang="ja-JP" altLang="en-US" smtClean="0">
                <a:solidFill>
                  <a:srgbClr val="000000"/>
                </a:solidFill>
              </a:rPr>
              <a:t>2023/8/4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51A2D1-478A-4332-845B-29D2743FD97E}"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5220063"/>
      </p:ext>
    </p:extLst>
  </p:cSld>
  <p:clrMapOvr>
    <a:masterClrMapping/>
  </p:clrMapOvr>
  <p:transition spd="slow">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C377CDB-9E97-4B7A-9A03-2AACB3B105A0}"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75AA444-D871-4765-BCAE-9C04E329FCA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06935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CAA038B-8C9A-48A2-9E38-A2DE4A3B9626}" type="datetime1">
              <a:rPr lang="ja-JP" altLang="en-US" smtClean="0">
                <a:solidFill>
                  <a:srgbClr val="000000"/>
                </a:solidFill>
              </a:rPr>
              <a:t>2023/8/4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D10CDA-97E0-41D8-9A69-A3F77187C9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88708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40C161C-319B-4947-9FF8-6E20CA9C2862}"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80C811-4D05-4C9E-9A6C-1BC583A351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0916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39"/>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944C2673-213B-44FB-A21E-EF3212B73635}"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950440-8CBE-425D-AEDE-0B24B57E71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70876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4"/>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BD5D8623-2D6D-4BD7-AE08-A29E7B87B9B9}" type="datetime1">
              <a:rPr lang="ja-JP" altLang="en-US" smtClean="0">
                <a:solidFill>
                  <a:srgbClr val="000000"/>
                </a:solidFill>
              </a:rPr>
              <a:t>2023/8/4</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2698C57-7509-427C-8E7D-22C74B8D66B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051488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9"/>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2B2D2FE2-AF29-4676-85AD-618B81137EB9}" type="datetime1">
              <a:rPr lang="ja-JP" altLang="en-US" smtClean="0">
                <a:solidFill>
                  <a:srgbClr val="000000"/>
                </a:solidFill>
              </a:rPr>
              <a:t>2023/8/4</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D160CE4-FAB0-4BA4-B356-2D15B567BAC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591693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8E6FDB4A-2720-41DA-814D-39B08E63D8F6}"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F2693FE-CCA4-4605-BC17-BA5989BF2075}"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411527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C93D1D98-EA35-4759-A3A4-0383D6E5AEED}"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C53EDA-CF1C-43FE-9BA8-D1A4592054A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994323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705B75A1-3A18-49C6-9226-F87A548B29EF}"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B0828F4B-E1CE-405D-8C18-12B5C953DF0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81033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BC398C54-CEDD-4870-A9BF-97B8FC3329E6}"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B8A44F43-2FC4-4250-9B16-621291906B8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735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11BD2B65-06A3-4AFF-B3D9-C4855DB9E5B5}" type="datetime1">
              <a:rPr lang="ja-JP" altLang="en-US" smtClean="0">
                <a:solidFill>
                  <a:srgbClr val="000000"/>
                </a:solidFill>
              </a:rPr>
              <a:t>2023/8/4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63C751-902C-480D-92BF-5BA2CF64D124}"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4511032"/>
      </p:ext>
    </p:extLst>
  </p:cSld>
  <p:clrMapOvr>
    <a:masterClrMapping/>
  </p:clrMapOvr>
  <p:transition spd="slow">
    <p:zoom dir="in"/>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CB5A10F6-2CFF-4B40-8A27-158457C65D7A}"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0188BF9B-9B16-4887-AB25-857E65720CCF}"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845593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4EA6BC45-733D-4A4B-B310-EBDBE04BEE3D}"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C650E9EA-994D-4B3E-B495-79AF36648B3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475976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10614068-3522-4EEE-83EA-2E7F927CACEC}"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ACD93086-001E-4747-B2A1-E3A4F81E7329}"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001598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1F61195A-5143-496F-A865-AD91989C2597}"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511672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1033D10-E135-4253-97A3-D7120FE3F48E}"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8AEAF838-39E2-4E7F-A1BF-7EBA757DBA56}"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50377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8BFFF58D-6B3E-48BC-86E5-DF4DD174D630}"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887675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5103A700-1F21-4E12-AEDC-6CC1175C82C9}"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584505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39"/>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495300" y="6245225"/>
            <a:ext cx="2311400" cy="476250"/>
          </a:xfrm>
        </p:spPr>
        <p:txBody>
          <a:bodyPr/>
          <a:lstStyle>
            <a:lvl1pPr>
              <a:defRPr/>
            </a:lvl1pPr>
          </a:lstStyle>
          <a:p>
            <a:fld id="{0290D08F-272E-4EE7-B16A-A43F33EDC40F}" type="datetime1">
              <a:rPr lang="ja-JP" altLang="en-US" smtClean="0">
                <a:solidFill>
                  <a:prstClr val="black">
                    <a:tint val="75000"/>
                  </a:prstClr>
                </a:solidFill>
              </a:rPr>
              <a:t>2023/8/4</a:t>
            </a:fld>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a:xfrm>
            <a:off x="3384550" y="6245225"/>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a:xfrm>
            <a:off x="7099300" y="6245225"/>
            <a:ext cx="2311400" cy="476250"/>
          </a:xfrm>
        </p:spPr>
        <p:txBody>
          <a:bodyPr/>
          <a:lstStyle>
            <a:lvl1pPr>
              <a:defRPr/>
            </a:lvl1pPr>
          </a:lstStyle>
          <a:p>
            <a:fld id="{6BE72C1A-BBCF-4EC8-9E3C-F91AA049A9E8}"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7454400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B04568F-C50D-49A7-B3BB-66F00AF365C9}" type="datetime1">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25699971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2pPr marL="742950" indent="-285750">
              <a:buFont typeface="Wingdings" panose="05000000000000000000" pitchFamily="2" charset="2"/>
              <a:buChar char="Ø"/>
              <a:defRPr/>
            </a:lvl2pPr>
            <a:lvl3pPr marL="1143000" indent="-228600">
              <a:buFont typeface="Wingdings" panose="05000000000000000000" pitchFamily="2" charset="2"/>
              <a:buChar char="p"/>
              <a:defRPr/>
            </a:lvl3pPr>
            <a:lvl4pPr marL="1600200" indent="-228600">
              <a:buFont typeface="Wingdings" panose="05000000000000000000" pitchFamily="2" charset="2"/>
              <a:buChar char="ü"/>
              <a:defRPr/>
            </a:lvl4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日付プレースホルダー 11">
            <a:extLst>
              <a:ext uri="{FF2B5EF4-FFF2-40B4-BE49-F238E27FC236}">
                <a16:creationId xmlns:a16="http://schemas.microsoft.com/office/drawing/2014/main" id="{116A60B8-D6F6-45E3-FA2B-AFFB72EA5A52}"/>
              </a:ext>
            </a:extLst>
          </p:cNvPr>
          <p:cNvSpPr>
            <a:spLocks noGrp="1"/>
          </p:cNvSpPr>
          <p:nvPr>
            <p:ph type="dt" sz="half" idx="10"/>
          </p:nvPr>
        </p:nvSpPr>
        <p:spPr/>
        <p:txBody>
          <a:bodyPr/>
          <a:lstStyle/>
          <a:p>
            <a:fld id="{335E4231-D597-4C57-BBE8-09EDA74D7D8C}" type="datetime1">
              <a:rPr kumimoji="1" lang="ja-JP" altLang="en-US" smtClean="0"/>
              <a:t>2023/8/4</a:t>
            </a:fld>
            <a:endParaRPr kumimoji="1" lang="ja-JP" altLang="en-US"/>
          </a:p>
        </p:txBody>
      </p:sp>
      <p:sp>
        <p:nvSpPr>
          <p:cNvPr id="13" name="フッター プレースホルダー 12">
            <a:extLst>
              <a:ext uri="{FF2B5EF4-FFF2-40B4-BE49-F238E27FC236}">
                <a16:creationId xmlns:a16="http://schemas.microsoft.com/office/drawing/2014/main" id="{6ACAC4E3-6202-3E66-EDE3-4AA997C77680}"/>
              </a:ext>
            </a:extLst>
          </p:cNvPr>
          <p:cNvSpPr>
            <a:spLocks noGrp="1"/>
          </p:cNvSpPr>
          <p:nvPr>
            <p:ph type="ftr" sz="quarter" idx="11"/>
          </p:nvPr>
        </p:nvSpPr>
        <p:spPr/>
        <p:txBody>
          <a:bodyPr/>
          <a:lstStyle/>
          <a:p>
            <a:endParaRPr kumimoji="1" lang="ja-JP" altLang="en-US" dirty="0"/>
          </a:p>
        </p:txBody>
      </p:sp>
      <p:sp>
        <p:nvSpPr>
          <p:cNvPr id="14" name="スライド番号プレースホルダー 13">
            <a:extLst>
              <a:ext uri="{FF2B5EF4-FFF2-40B4-BE49-F238E27FC236}">
                <a16:creationId xmlns:a16="http://schemas.microsoft.com/office/drawing/2014/main" id="{500BACE0-41C0-1D8E-857A-2ED8B0B0E096}"/>
              </a:ext>
            </a:extLst>
          </p:cNvPr>
          <p:cNvSpPr>
            <a:spLocks noGrp="1"/>
          </p:cNvSpPr>
          <p:nvPr>
            <p:ph type="sldNum" sz="quarter" idx="12"/>
          </p:nvPr>
        </p:nvSpPr>
        <p:spPr/>
        <p:txBody>
          <a:bodyPr/>
          <a:lstStyle/>
          <a:p>
            <a:fld id="{5E614586-0A8F-4818-ACDC-ED708ECEC71E}" type="slidenum">
              <a:rPr kumimoji="1" lang="ja-JP" altLang="en-US" smtClean="0"/>
              <a:t>‹#›</a:t>
            </a:fld>
            <a:endParaRPr kumimoji="1" lang="ja-JP" altLang="en-US" dirty="0"/>
          </a:p>
        </p:txBody>
      </p:sp>
    </p:spTree>
    <p:extLst>
      <p:ext uri="{BB962C8B-B14F-4D97-AF65-F5344CB8AC3E}">
        <p14:creationId xmlns:p14="http://schemas.microsoft.com/office/powerpoint/2010/main" val="379130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1AD0AC22-89EF-4D39-BC25-5A2CFE33A025}" type="datetime1">
              <a:rPr lang="ja-JP" altLang="en-US" smtClean="0">
                <a:solidFill>
                  <a:srgbClr val="000000"/>
                </a:solidFill>
              </a:rPr>
              <a:t>2023/8/4</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A03B981-BEF9-4A21-9734-DB090DDA1A1C}"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26460553"/>
      </p:ext>
    </p:extLst>
  </p:cSld>
  <p:clrMapOvr>
    <a:masterClrMapping/>
  </p:clrMapOvr>
  <p:transition spd="slow">
    <p:zoom dir="in"/>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5A32496-1607-46AA-8CD2-6C6581DFE26E}" type="datetime1">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24674133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80C35E0-AD17-484E-A639-B90368C29F91}" type="datetime1">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21922546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925E71F-7F15-4384-8F03-83C781CF8A07}" type="datetime1">
              <a:rPr kumimoji="1" lang="ja-JP" altLang="en-US" smtClean="0"/>
              <a:t>2023/8/4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32651825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4F44643-A3A4-4545-9858-435786D8C20C}" type="datetime1">
              <a:rPr kumimoji="1" lang="ja-JP" altLang="en-US" smtClean="0"/>
              <a:t>2023/8/4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31335662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65D87C-D614-454D-B1BA-C7850B0B8117}" type="datetime1">
              <a:rPr kumimoji="1" lang="ja-JP" altLang="en-US" smtClean="0"/>
              <a:t>2023/8/4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24128786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AC4DC15-F763-465E-99D2-51EF15F58508}" type="datetime1">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8241995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5C9909F-3127-4F1C-9278-E97808656014}" type="datetime1">
              <a:rPr kumimoji="1" lang="ja-JP" altLang="en-US" smtClean="0"/>
              <a:t>2023/8/4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3017902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4EAA4D5-E99A-48AF-8B2D-A9D331979C40}" type="datetime1">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18510169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4"/>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A10E071-CCB7-4EE9-AE77-65D1CDFA4C03}" type="datetime1">
              <a:rPr kumimoji="1" lang="ja-JP" altLang="en-US" smtClean="0"/>
              <a:t>2023/8/4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614586-0A8F-4818-ACDC-ED708ECEC71E}" type="slidenum">
              <a:rPr kumimoji="1" lang="ja-JP" altLang="en-US" smtClean="0"/>
              <a:t>‹#›</a:t>
            </a:fld>
            <a:endParaRPr kumimoji="1" lang="ja-JP" altLang="en-US"/>
          </a:p>
        </p:txBody>
      </p:sp>
    </p:spTree>
    <p:extLst>
      <p:ext uri="{BB962C8B-B14F-4D97-AF65-F5344CB8AC3E}">
        <p14:creationId xmlns:p14="http://schemas.microsoft.com/office/powerpoint/2010/main" val="422434787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0"/>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495300" y="6245225"/>
            <a:ext cx="2311400" cy="476250"/>
          </a:xfrm>
        </p:spPr>
        <p:txBody>
          <a:bodyPr/>
          <a:lstStyle>
            <a:lvl1pPr>
              <a:defRPr/>
            </a:lvl1pPr>
          </a:lstStyle>
          <a:p>
            <a:fld id="{B1A0EAFF-A5CC-4588-8482-4DC594B25D4B}" type="datetime1">
              <a:rPr lang="ja-JP" altLang="en-US" smtClean="0">
                <a:solidFill>
                  <a:srgbClr val="000000"/>
                </a:solidFill>
              </a:rPr>
              <a:t>2023/8/4</a:t>
            </a:fld>
            <a:endParaRPr lang="en-US" altLang="ja-JP">
              <a:solidFill>
                <a:srgbClr val="000000"/>
              </a:solidFill>
            </a:endParaRPr>
          </a:p>
        </p:txBody>
      </p:sp>
      <p:sp>
        <p:nvSpPr>
          <p:cNvPr id="4" name="フッター プレースホルダー 3"/>
          <p:cNvSpPr>
            <a:spLocks noGrp="1"/>
          </p:cNvSpPr>
          <p:nvPr>
            <p:ph type="ftr" sz="quarter" idx="11"/>
          </p:nvPr>
        </p:nvSpPr>
        <p:spPr>
          <a:xfrm>
            <a:off x="3384550" y="6245225"/>
            <a:ext cx="3136900" cy="476250"/>
          </a:xfrm>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a:xfrm>
            <a:off x="7099300" y="6245225"/>
            <a:ext cx="2311400" cy="476250"/>
          </a:xfrm>
        </p:spPr>
        <p:txBody>
          <a:bodyPr/>
          <a:lstStyle>
            <a:lvl1pPr>
              <a:defRPr/>
            </a:lvl1pPr>
          </a:lstStyle>
          <a:p>
            <a:fld id="{61E63890-0AF4-452B-91F8-6AD79BF73FE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30828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426E19BA-0F47-4E4F-8681-007538F5301A}" type="datetime1">
              <a:rPr lang="ja-JP" altLang="en-US" smtClean="0">
                <a:solidFill>
                  <a:srgbClr val="000000"/>
                </a:solidFill>
              </a:rPr>
              <a:t>2023/8/4</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ADC00C8-53F1-4A07-8D62-3111839C4E7E}"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62384468"/>
      </p:ext>
    </p:extLst>
  </p:cSld>
  <p:clrMapOvr>
    <a:masterClrMapping/>
  </p:clrMapOvr>
  <p:transition spd="slow">
    <p:zoom dir="in"/>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D8D2A-3D1F-4575-819C-CD7FB2EDDEAB}" type="datetime1">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0919633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10550E-1888-4061-AF38-232751E76B43}" type="datetime1">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88535703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9E145C-BE67-4359-A54F-4DFC50184BAD}" type="datetime1">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8348088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385683-3E8E-4EC4-8016-F30D800BBE84}" type="datetime1">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9329240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2062E4-8D4C-470D-A816-201996300B58}" type="datetime1">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354515773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42D841F-405F-4039-9ECF-C2DBCD4F3509}" type="datetime1">
              <a:rPr kumimoji="1" lang="ja-JP" altLang="en-US" smtClean="0"/>
              <a:t>2023/8/4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7927997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8B63A0-2D43-4DD1-9A99-EB1E43D213A7}" type="datetime1">
              <a:rPr kumimoji="1" lang="ja-JP" altLang="en-US" smtClean="0"/>
              <a:t>2023/8/4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122884453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9F7F4C-F011-4AAE-A694-CFB95B95F816}" type="datetime1">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90049988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CA53EC3-4287-4B96-B458-A064B60C5ABD}" type="datetime1">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323467959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902CDD-EFBA-495D-AED1-7B72B03CF06C}" type="datetime1">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549468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B0E9C68-A6AD-42D3-8381-BDF28EFCCA38}" type="datetime1">
              <a:rPr lang="ja-JP" altLang="en-US" smtClean="0">
                <a:solidFill>
                  <a:srgbClr val="000000"/>
                </a:solidFill>
              </a:rPr>
              <a:t>2023/8/4</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1FB5DF6-1505-4C20-AB11-4B5C5FDD7159}"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6332277"/>
      </p:ext>
    </p:extLst>
  </p:cSld>
  <p:clrMapOvr>
    <a:masterClrMapping/>
  </p:clrMapOvr>
  <p:transition spd="slow">
    <p:zoom dir="in"/>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88CDA8-001A-4956-89EF-1CB0FF6A7A7F}" type="datetime1">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22406990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970316"/>
            <a:ext cx="74295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75446FF-05A1-4C6A-80E5-B04CB7209920}"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834766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A72B10-EA5E-4F67-BD20-8B02D4FBF755}"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32489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6967" y="3984401"/>
            <a:ext cx="8543925"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EB4EE361-7865-4241-ABE6-A539B123A660}"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7629639"/>
      </p:ext>
    </p:extLst>
  </p:cSld>
  <p:clrMapOvr>
    <a:overrideClrMapping bg1="lt1" tx1="dk1" bg2="lt2" tx2="dk2" accent1="accent1" accent2="accent2" accent3="accent3" accent4="accent4" accent5="accent5" accent6="accent6" hlink="hlink" folHlink="folHlink"/>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91D45C1-0B9D-45D2-8248-BEC0B6ABD8BB}"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412186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71DC4A-C9D4-439E-9F5F-C2230046A9F5}"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82656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E09D9C-AEFC-47AE-9AE0-EA6049F08EED}"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416356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8DC78-60F0-49D9-9332-6C80819A26D9}"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25498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0DB93E-03CE-4D34-8F97-9C087B0F122F}"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467262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4B38B6-21E6-4F99-AF7F-EA91899FF53E}"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6255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C9B3C0E8-CBD9-4C1C-9C3D-D5629E813FFE}" type="datetime1">
              <a:rPr lang="ja-JP" altLang="en-US" smtClean="0">
                <a:solidFill>
                  <a:srgbClr val="000000"/>
                </a:solidFill>
              </a:rPr>
              <a:t>2023/8/4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613D3CA-1405-4B60-A395-1A07F34DAB15}"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2207368"/>
      </p:ext>
    </p:extLst>
  </p:cSld>
  <p:clrMapOvr>
    <a:masterClrMapping/>
  </p:clrMapOvr>
  <p:transition spd="slow">
    <p:zoom dir="in"/>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55C9DB-AF9F-49BE-ABAA-9130D85C0819}"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64905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3162F12F-731B-4C0D-9078-FB67D63F3F5A}" type="datetime1">
              <a:rPr lang="ja-JP" altLang="en-US" smtClean="0">
                <a:solidFill>
                  <a:prstClr val="black">
                    <a:tint val="75000"/>
                  </a:prstClr>
                </a:solidFill>
              </a:rPr>
              <a:t>2023/8/4</a:t>
            </a:fld>
            <a:endParaRPr lang="ja-JP" altLang="en-US">
              <a:solidFill>
                <a:prstClr val="black">
                  <a:tint val="75000"/>
                </a:prstClr>
              </a:solidFill>
            </a:endParaRPr>
          </a:p>
        </p:txBody>
      </p:sp>
      <p:sp>
        <p:nvSpPr>
          <p:cNvPr id="5" name="Footer Placeholder 4"/>
          <p:cNvSpPr>
            <a:spLocks noGrp="1"/>
          </p:cNvSpPr>
          <p:nvPr>
            <p:ph type="ftr" sz="quarter" idx="11"/>
          </p:nvPr>
        </p:nvSpPr>
        <p:spPr>
          <a:xfrm>
            <a:off x="3068111" y="6422856"/>
            <a:ext cx="3477231" cy="365125"/>
          </a:xfrm>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a:xfrm>
            <a:off x="6559353" y="6422856"/>
            <a:ext cx="714804" cy="365125"/>
          </a:xfrm>
        </p:spPr>
        <p:txBody>
          <a:bodyPr/>
          <a:lstStyle/>
          <a:p>
            <a:fld id="{F7197E0B-3DE5-44B4-8205-21AF5ABFE12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749854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99003863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74761666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56452974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409666708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169753822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41575092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20541826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2959334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83002CF-FD2B-4540-A677-72A2F12E40EB}" type="datetime1">
              <a:rPr lang="ja-JP" altLang="en-US" smtClean="0">
                <a:solidFill>
                  <a:srgbClr val="000000"/>
                </a:solidFill>
              </a:rPr>
              <a:t>2023/8/4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014D207-5385-4CC9-BF23-6F69B0218C4D}" type="slidenum">
              <a:rPr lang="ja-JP" alt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1282962"/>
      </p:ext>
    </p:extLst>
  </p:cSld>
  <p:clrMapOvr>
    <a:masterClrMapping/>
  </p:clrMapOvr>
  <p:transition spd="slow">
    <p:zoom dir="in"/>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09692309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75933207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3927027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theme" Target="../theme/theme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9.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theme" Target="../theme/theme8.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A15C3A69-CF62-4ABA-B117-6FADF34ACE1D}" type="datetime1">
              <a:rPr kumimoji="0" lang="ja-JP" altLang="en-US" smtClean="0">
                <a:solidFill>
                  <a:srgbClr val="000000"/>
                </a:solidFill>
              </a:rPr>
              <a:t>2023/8/4</a:t>
            </a:fld>
            <a:endParaRPr kumimoji="0" lang="en-US">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kumimoji="0" lang="en-US">
              <a:solidFill>
                <a:srgbClr val="000000"/>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66EC5647-FE32-474F-81A6-3EADE2516AE4}" type="slidenum">
              <a:rPr kumimoji="0" lang="ja-JP" altLang="en-US">
                <a:solidFill>
                  <a:srgbClr val="000000"/>
                </a:solidFill>
              </a:rPr>
              <a:pPr fontAlgn="base">
                <a:spcBef>
                  <a:spcPct val="0"/>
                </a:spcBef>
                <a:spcAft>
                  <a:spcPct val="0"/>
                </a:spcAft>
                <a:defRPr/>
              </a:pPr>
              <a:t>‹#›</a:t>
            </a:fld>
            <a:endParaRPr kumimoji="0" lang="en-US">
              <a:solidFill>
                <a:srgbClr val="000000"/>
              </a:solidFill>
            </a:endParaRPr>
          </a:p>
        </p:txBody>
      </p:sp>
    </p:spTree>
    <p:extLst>
      <p:ext uri="{BB962C8B-B14F-4D97-AF65-F5344CB8AC3E}">
        <p14:creationId xmlns:p14="http://schemas.microsoft.com/office/powerpoint/2010/main" val="1025594659"/>
      </p:ext>
    </p:extLst>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 id="2147484382" r:id="rId11"/>
  </p:sldLayoutIdLst>
  <p:transition spd="slow">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sz="4400">
          <a:solidFill>
            <a:schemeClr val="tx2"/>
          </a:solidFill>
          <a:latin typeface="Arial" pitchFamily="34" charset="0"/>
          <a:ea typeface="ＭＳ Ｐゴシック" pitchFamily="50" charset="-128"/>
        </a:defRPr>
      </a:lvl5pPr>
      <a:lvl6pPr marL="4572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6pPr>
      <a:lvl7pPr marL="9144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7pPr>
      <a:lvl8pPr marL="13716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8pPr>
      <a:lvl9pPr marL="1828800" algn="ctr" rtl="0" eaLnBrk="0" fontAlgn="base" hangingPunct="0">
        <a:spcBef>
          <a:spcPct val="0"/>
        </a:spcBef>
        <a:spcAft>
          <a:spcPct val="0"/>
        </a:spcAft>
        <a:defRPr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eaLnBrk="1" hangingPunct="1">
              <a:spcBef>
                <a:spcPct val="0"/>
              </a:spcBef>
              <a:defRPr sz="1400" b="0">
                <a:latin typeface="Arial" charset="0"/>
                <a:ea typeface="ＭＳ Ｐゴシック" pitchFamily="50" charset="-128"/>
              </a:defRPr>
            </a:lvl1pPr>
          </a:lstStyle>
          <a:p>
            <a:pPr fontAlgn="base">
              <a:spcAft>
                <a:spcPct val="0"/>
              </a:spcAft>
              <a:defRPr/>
            </a:pPr>
            <a:fld id="{C93CF01B-6E98-4E28-9BC2-4A59431C10B1}" type="datetime1">
              <a:rPr lang="ja-JP" altLang="en-US" smtClean="0">
                <a:solidFill>
                  <a:srgbClr val="000000"/>
                </a:solidFill>
              </a:rPr>
              <a:t>2023/8/4</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eaLnBrk="1" hangingPunct="1">
              <a:spcBef>
                <a:spcPct val="0"/>
              </a:spcBef>
              <a:defRPr sz="1400" b="0">
                <a:latin typeface="Arial" charset="0"/>
                <a:ea typeface="ＭＳ Ｐゴシック" pitchFamily="50" charset="-128"/>
              </a:defRPr>
            </a:lvl1pPr>
          </a:lstStyle>
          <a:p>
            <a:pPr fontAlgn="base">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594600" y="6457950"/>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eaLnBrk="1" hangingPunct="1">
              <a:spcBef>
                <a:spcPct val="0"/>
              </a:spcBef>
              <a:defRPr sz="1400" b="0">
                <a:latin typeface="Arial" charset="0"/>
                <a:ea typeface="ＭＳ Ｐゴシック" pitchFamily="50" charset="-128"/>
              </a:defRPr>
            </a:lvl1pPr>
          </a:lstStyle>
          <a:p>
            <a:pPr fontAlgn="base">
              <a:spcAft>
                <a:spcPct val="0"/>
              </a:spcAft>
              <a:defRPr/>
            </a:pPr>
            <a:fld id="{835CFDF7-6A7B-4F18-9F8A-9DBF484D3712}" type="slidenum">
              <a:rPr lang="en-US" altLang="ja-JP">
                <a:solidFill>
                  <a:srgbClr val="000000"/>
                </a:solidFill>
              </a:rPr>
              <a:pPr fontAlgn="base">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4142317070"/>
      </p:ext>
    </p:extLst>
  </p:cSld>
  <p:clrMap bg1="lt1" tx1="dk1" bg2="lt2" tx2="dk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fld id="{326AAFA3-4611-4A18-8189-C2D0B3C2915B}" type="datetime1">
              <a:rPr lang="ja-JP" altLang="en-US" smtClean="0">
                <a:solidFill>
                  <a:srgbClr val="000000"/>
                </a:solidFill>
              </a:rPr>
              <a:t>2023/8/4</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94BB9A16-F3BE-4C83-A5C4-FB5122205A4B}"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550027829"/>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 id="2147484433" r:id="rId12"/>
    <p:sldLayoutId id="2147484434"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40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DA48511-53E9-4276-A337-DE6CF7805361}" type="datetime1">
              <a:rPr lang="ja-JP" altLang="en-US" smtClean="0">
                <a:solidFill>
                  <a:prstClr val="black">
                    <a:tint val="75000"/>
                  </a:prstClr>
                </a:solidFill>
              </a:rPr>
              <a:t>2023/8/4</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40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0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06650107"/>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 id="214748451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40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5E4231-D597-4C57-BBE8-09EDA74D7D8C}" type="datetime1">
              <a:rPr kumimoji="1" lang="ja-JP" altLang="en-US" smtClean="0"/>
              <a:t>2023/8/4</a:t>
            </a:fld>
            <a:endParaRPr kumimoji="1" lang="ja-JP" altLang="en-US"/>
          </a:p>
        </p:txBody>
      </p:sp>
      <p:sp>
        <p:nvSpPr>
          <p:cNvPr id="5" name="フッター プレースホルダー 4"/>
          <p:cNvSpPr>
            <a:spLocks noGrp="1"/>
          </p:cNvSpPr>
          <p:nvPr>
            <p:ph type="ftr" sz="quarter" idx="3"/>
          </p:nvPr>
        </p:nvSpPr>
        <p:spPr>
          <a:xfrm>
            <a:off x="3384550" y="635640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40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14586-0A8F-4818-ACDC-ED708ECEC71E}" type="slidenum">
              <a:rPr kumimoji="1" lang="ja-JP" altLang="en-US" smtClean="0"/>
              <a:t>‹#›</a:t>
            </a:fld>
            <a:endParaRPr kumimoji="1" lang="ja-JP" altLang="en-US" dirty="0"/>
          </a:p>
        </p:txBody>
      </p:sp>
      <p:pic>
        <p:nvPicPr>
          <p:cNvPr id="1026"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137269" y="6381328"/>
            <a:ext cx="112990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userDrawn="1"/>
        </p:nvSpPr>
        <p:spPr>
          <a:xfrm>
            <a:off x="8267145" y="6377362"/>
            <a:ext cx="1432508" cy="338554"/>
          </a:xfrm>
          <a:prstGeom prst="rect">
            <a:avLst/>
          </a:prstGeom>
          <a:noFill/>
        </p:spPr>
        <p:txBody>
          <a:bodyPr wrap="none" rtlCol="0">
            <a:spAutoFit/>
          </a:bodyPr>
          <a:lstStyle/>
          <a:p>
            <a:r>
              <a:rPr kumimoji="1" lang="en-US" altLang="ja-JP" sz="1600"/>
              <a:t>Yoshiyuki  </a:t>
            </a:r>
            <a:r>
              <a:rPr kumimoji="1" lang="en-US" altLang="ja-JP" sz="1600" dirty="0" err="1"/>
              <a:t>Kishi</a:t>
            </a:r>
            <a:endParaRPr kumimoji="1" lang="ja-JP" altLang="en-US" sz="1600" dirty="0"/>
          </a:p>
        </p:txBody>
      </p:sp>
    </p:spTree>
    <p:extLst>
      <p:ext uri="{BB962C8B-B14F-4D97-AF65-F5344CB8AC3E}">
        <p14:creationId xmlns:p14="http://schemas.microsoft.com/office/powerpoint/2010/main" val="1155639735"/>
      </p:ext>
    </p:extLst>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15" r:id="rId4"/>
    <p:sldLayoutId id="2147484516" r:id="rId5"/>
    <p:sldLayoutId id="2147484517" r:id="rId6"/>
    <p:sldLayoutId id="2147484518" r:id="rId7"/>
    <p:sldLayoutId id="2147484519" r:id="rId8"/>
    <p:sldLayoutId id="2147484520" r:id="rId9"/>
    <p:sldLayoutId id="2147484521" r:id="rId10"/>
    <p:sldLayoutId id="2147484522" r:id="rId11"/>
    <p:sldLayoutId id="2147484523"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BDFA-0877-4105-9F84-1987886430F5}" type="datetime1">
              <a:rPr kumimoji="1" lang="ja-JP" altLang="en-US" smtClean="0"/>
              <a:t>2023/8/4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FACA5-F295-4B71-9523-E0646159294B}" type="slidenum">
              <a:rPr kumimoji="1" lang="ja-JP" altLang="en-US" smtClean="0"/>
              <a:t>‹#›</a:t>
            </a:fld>
            <a:endParaRPr kumimoji="1" lang="ja-JP" altLang="en-US"/>
          </a:p>
        </p:txBody>
      </p:sp>
    </p:spTree>
    <p:extLst>
      <p:ext uri="{BB962C8B-B14F-4D97-AF65-F5344CB8AC3E}">
        <p14:creationId xmlns:p14="http://schemas.microsoft.com/office/powerpoint/2010/main" val="4274893112"/>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pPr fontAlgn="base">
              <a:spcBef>
                <a:spcPct val="0"/>
              </a:spcBef>
              <a:spcAft>
                <a:spcPct val="0"/>
              </a:spcAft>
              <a:defRPr/>
            </a:pPr>
            <a:fld id="{A6D80425-0D40-403F-AC10-3F9517C7097B}" type="datetime1">
              <a:rPr kumimoji="0" lang="ja-JP" altLang="en-US" smtClean="0">
                <a:solidFill>
                  <a:srgbClr val="000000"/>
                </a:solidFill>
              </a:rPr>
              <a:t>2023/8/4</a:t>
            </a:fld>
            <a:endParaRPr kumimoji="0" lang="en-US">
              <a:solidFill>
                <a:srgbClr val="000000"/>
              </a:solidFill>
            </a:endParaRPr>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pPr fontAlgn="base">
              <a:spcBef>
                <a:spcPct val="0"/>
              </a:spcBef>
              <a:spcAft>
                <a:spcPct val="0"/>
              </a:spcAft>
              <a:defRPr/>
            </a:pPr>
            <a:endParaRPr kumimoji="0" lang="en-US">
              <a:solidFill>
                <a:srgbClr val="000000"/>
              </a:solidFill>
            </a:endParaRPr>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pPr fontAlgn="base">
              <a:spcBef>
                <a:spcPct val="0"/>
              </a:spcBef>
              <a:spcAft>
                <a:spcPct val="0"/>
              </a:spcAft>
              <a:defRPr/>
            </a:pPr>
            <a:fld id="{66EC5647-FE32-474F-81A6-3EADE2516AE4}" type="slidenum">
              <a:rPr kumimoji="0" lang="ja-JP" altLang="en-US" smtClean="0">
                <a:solidFill>
                  <a:srgbClr val="000000"/>
                </a:solidFill>
              </a:rPr>
              <a:pPr fontAlgn="base">
                <a:spcBef>
                  <a:spcPct val="0"/>
                </a:spcBef>
                <a:spcAft>
                  <a:spcPct val="0"/>
                </a:spcAft>
                <a:defRPr/>
              </a:pPr>
              <a:t>‹#›</a:t>
            </a:fld>
            <a:endParaRPr kumimoji="0" lang="en-US">
              <a:solidFill>
                <a:srgbClr val="000000"/>
              </a:solidFill>
            </a:endParaRPr>
          </a:p>
        </p:txBody>
      </p:sp>
    </p:spTree>
    <p:extLst>
      <p:ext uri="{BB962C8B-B14F-4D97-AF65-F5344CB8AC3E}">
        <p14:creationId xmlns:p14="http://schemas.microsoft.com/office/powerpoint/2010/main" val="1198339501"/>
      </p:ext>
    </p:extLst>
  </p:cSld>
  <p:clrMap bg1="dk1" tx1="lt1" bg2="dk2" tx2="lt2" accent1="accent1" accent2="accent2" accent3="accent3" accent4="accent4" accent5="accent5" accent6="accent6" hlink="hlink" folHlink="folHlink"/>
  <p:sldLayoutIdLst>
    <p:sldLayoutId id="2147484549"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59" r:id="rId11"/>
  </p:sldLayoutIdLst>
  <p:hf hdr="0" ftr="0" dt="0"/>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4D379-B0C0-4B05-8A88-AB47729C60FA}" type="datetimeFigureOut">
              <a:rPr kumimoji="1" lang="ja-JP" altLang="en-US" smtClean="0"/>
              <a:t>2023/8/4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071B5-1BA8-472F-ABE3-345AC89805C4}" type="slidenum">
              <a:rPr kumimoji="1" lang="ja-JP" altLang="en-US" smtClean="0"/>
              <a:t>‹#›</a:t>
            </a:fld>
            <a:endParaRPr kumimoji="1" lang="ja-JP" altLang="en-US"/>
          </a:p>
        </p:txBody>
      </p:sp>
    </p:spTree>
    <p:extLst>
      <p:ext uri="{BB962C8B-B14F-4D97-AF65-F5344CB8AC3E}">
        <p14:creationId xmlns:p14="http://schemas.microsoft.com/office/powerpoint/2010/main" val="1142427224"/>
      </p:ext>
    </p:extLst>
  </p:cSld>
  <p:clrMap bg1="lt1" tx1="dk1" bg2="lt2" tx2="dk2" accent1="accent1" accent2="accent2" accent3="accent3" accent4="accent4" accent5="accent5" accent6="accent6" hlink="hlink" folHlink="folHlink"/>
  <p:sldLayoutIdLst>
    <p:sldLayoutId id="2147484587" r:id="rId1"/>
    <p:sldLayoutId id="2147484588" r:id="rId2"/>
    <p:sldLayoutId id="2147484589" r:id="rId3"/>
    <p:sldLayoutId id="2147484590" r:id="rId4"/>
    <p:sldLayoutId id="2147484591" r:id="rId5"/>
    <p:sldLayoutId id="2147484592" r:id="rId6"/>
    <p:sldLayoutId id="2147484593" r:id="rId7"/>
    <p:sldLayoutId id="2147484594" r:id="rId8"/>
    <p:sldLayoutId id="2147484595" r:id="rId9"/>
    <p:sldLayoutId id="2147484596" r:id="rId10"/>
    <p:sldLayoutId id="214748459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1.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2.xml"/><Relationship Id="rId1" Type="http://schemas.openxmlformats.org/officeDocument/2006/relationships/slideLayout" Target="../slideLayouts/slideLayout6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9.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8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ctrTitle"/>
          </p:nvPr>
        </p:nvSpPr>
        <p:spPr>
          <a:xfrm>
            <a:off x="560512" y="2491639"/>
            <a:ext cx="8420100" cy="792089"/>
          </a:xfrm>
        </p:spPr>
        <p:txBody>
          <a:bodyPr>
            <a:normAutofit/>
          </a:bodyPr>
          <a:lstStyle/>
          <a:p>
            <a:pPr algn="ctr" eaLnBrk="1" fontAlgn="auto" hangingPunct="1">
              <a:spcBef>
                <a:spcPts val="3000"/>
              </a:spcBef>
              <a:spcAft>
                <a:spcPts val="0"/>
              </a:spcAft>
              <a:defRPr/>
            </a:pPr>
            <a:r>
              <a:rPr lang="ja-JP" altLang="en-US" sz="4000" b="1" kern="0" spc="0" dirty="0">
                <a:solidFill>
                  <a:srgbClr val="090807"/>
                </a:solidFill>
                <a:latin typeface="ＤＨＰ平成ゴシックW5" panose="020B0500000000000000" pitchFamily="50" charset="-128"/>
                <a:ea typeface="ＤＨＰ平成ゴシックW5" panose="020B0500000000000000" pitchFamily="50" charset="-128"/>
              </a:rPr>
              <a:t>児童期における支援提供のポイント</a:t>
            </a:r>
            <a:endParaRPr lang="ja-JP" altLang="en-US" sz="4000" b="1" dirty="0">
              <a:solidFill>
                <a:schemeClr val="tx1"/>
              </a:solidFill>
              <a:latin typeface="ＤＨＰ平成ゴシックW5" panose="020B0500000000000000" pitchFamily="50" charset="-128"/>
              <a:ea typeface="ＤＨＰ平成ゴシックW5" panose="020B0500000000000000" pitchFamily="50" charset="-128"/>
            </a:endParaRPr>
          </a:p>
        </p:txBody>
      </p:sp>
      <p:sp>
        <p:nvSpPr>
          <p:cNvPr id="2" name="字幕 1">
            <a:extLst>
              <a:ext uri="{FF2B5EF4-FFF2-40B4-BE49-F238E27FC236}">
                <a16:creationId xmlns:a16="http://schemas.microsoft.com/office/drawing/2014/main" id="{A561BF47-5F55-416B-A1EE-7C1661C9AD1B}"/>
              </a:ext>
            </a:extLst>
          </p:cNvPr>
          <p:cNvSpPr>
            <a:spLocks noGrp="1"/>
          </p:cNvSpPr>
          <p:nvPr>
            <p:ph type="subTitle" idx="1"/>
          </p:nvPr>
        </p:nvSpPr>
        <p:spPr>
          <a:xfrm>
            <a:off x="3728864" y="4576704"/>
            <a:ext cx="5802982" cy="2030595"/>
          </a:xfrm>
        </p:spPr>
        <p:txBody>
          <a:bodyPr>
            <a:normAutofit/>
          </a:bodyPr>
          <a:lstStyle/>
          <a:p>
            <a:pPr algn="l"/>
            <a:r>
              <a:rPr lang="ja-JP" altLang="en-US" dirty="0"/>
              <a:t>一般社団法人　全国児童発達支援協議会　副会長　</a:t>
            </a:r>
            <a:endParaRPr lang="en-US" altLang="ja-JP" dirty="0"/>
          </a:p>
          <a:p>
            <a:pPr algn="l"/>
            <a:r>
              <a:rPr kumimoji="1" lang="ja-JP" altLang="en-US" dirty="0"/>
              <a:t>一般社団法人　わ・</a:t>
            </a:r>
            <a:r>
              <a:rPr kumimoji="1" lang="en-US" altLang="ja-JP" dirty="0" err="1"/>
              <a:t>Wa</a:t>
            </a:r>
            <a:r>
              <a:rPr kumimoji="1" lang="ja-JP" altLang="en-US" dirty="0"/>
              <a:t>・わ　理事長</a:t>
            </a:r>
            <a:endParaRPr kumimoji="1" lang="en-US" altLang="ja-JP" dirty="0"/>
          </a:p>
          <a:p>
            <a:endParaRPr kumimoji="1" lang="en-US" altLang="ja-JP" sz="1000" dirty="0"/>
          </a:p>
          <a:p>
            <a:pPr algn="r"/>
            <a:r>
              <a:rPr kumimoji="1" lang="ja-JP" altLang="en-US" sz="2400" dirty="0"/>
              <a:t>岸　良至（作業療法士）　</a:t>
            </a:r>
          </a:p>
        </p:txBody>
      </p:sp>
      <p:sp>
        <p:nvSpPr>
          <p:cNvPr id="3" name="スライド番号プレースホルダー 2">
            <a:extLst>
              <a:ext uri="{FF2B5EF4-FFF2-40B4-BE49-F238E27FC236}">
                <a16:creationId xmlns:a16="http://schemas.microsoft.com/office/drawing/2014/main" id="{DCD730FB-E8A6-18F7-7416-4F33C618A49B}"/>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1</a:t>
            </a:fld>
            <a:endParaRPr lang="ja-JP" altLang="en-US">
              <a:solidFill>
                <a:prstClr val="black">
                  <a:tint val="75000"/>
                </a:prstClr>
              </a:solidFill>
            </a:endParaRPr>
          </a:p>
        </p:txBody>
      </p:sp>
      <p:sp>
        <p:nvSpPr>
          <p:cNvPr id="4" name="Rectangle 3">
            <a:extLst>
              <a:ext uri="{FF2B5EF4-FFF2-40B4-BE49-F238E27FC236}">
                <a16:creationId xmlns:a16="http://schemas.microsoft.com/office/drawing/2014/main" id="{E75E698A-D72A-7494-E85B-447A8EB2BA21}"/>
              </a:ext>
            </a:extLst>
          </p:cNvPr>
          <p:cNvSpPr txBox="1">
            <a:spLocks noChangeArrowheads="1"/>
          </p:cNvSpPr>
          <p:nvPr/>
        </p:nvSpPr>
        <p:spPr bwMode="auto">
          <a:xfrm>
            <a:off x="1208584" y="127917"/>
            <a:ext cx="7265032" cy="564779"/>
          </a:xfrm>
          <a:prstGeom prst="rect">
            <a:avLst/>
          </a:prstGeom>
          <a:solidFill>
            <a:schemeClr val="bg2">
              <a:lumMod val="20000"/>
              <a:lumOff val="80000"/>
            </a:schemeClr>
          </a:solidFill>
          <a:ln w="9525">
            <a:solidFill>
              <a:schemeClr val="accent1">
                <a:lumMod val="25000"/>
              </a:schemeClr>
            </a:solidFill>
            <a:miter lim="800000"/>
            <a:headEnd/>
            <a:tailEnd/>
          </a:ln>
          <a:scene3d>
            <a:camera prst="orthographicFront"/>
            <a:lightRig rig="threePt" dir="t"/>
          </a:scene3d>
          <a:sp3d>
            <a:bevelT prst="convex"/>
          </a:sp3d>
        </p:spPr>
        <p:txBody>
          <a:bodyPr lIns="91399" tIns="45701" rIns="91399" bIns="45701"/>
          <a:lstStyle/>
          <a:p>
            <a:pPr algn="ctr">
              <a:lnSpc>
                <a:spcPct val="80000"/>
              </a:lnSpc>
              <a:spcBef>
                <a:spcPct val="20000"/>
              </a:spcBef>
            </a:pPr>
            <a:r>
              <a:rPr lang="ja-JP" altLang="en-US" sz="1600" dirty="0">
                <a:solidFill>
                  <a:schemeClr val="bg2">
                    <a:lumMod val="50000"/>
                  </a:schemeClr>
                </a:solidFill>
                <a:effectLst>
                  <a:outerShdw blurRad="38100" dist="38100" dir="2700000" algn="tl">
                    <a:srgbClr val="000000">
                      <a:alpha val="43137"/>
                    </a:srgbClr>
                  </a:outerShdw>
                </a:effectLst>
              </a:rPr>
              <a:t>令和５年度サービス管理責任者及び児童発達支援管理責任者指導者養成研修</a:t>
            </a:r>
            <a:endParaRPr lang="en-US" altLang="ja-JP" sz="1600" dirty="0">
              <a:solidFill>
                <a:schemeClr val="bg2">
                  <a:lumMod val="50000"/>
                </a:schemeClr>
              </a:solidFill>
              <a:effectLst>
                <a:outerShdw blurRad="38100" dist="38100" dir="2700000" algn="tl">
                  <a:srgbClr val="000000">
                    <a:alpha val="43137"/>
                  </a:srgbClr>
                </a:outerShdw>
              </a:effectLst>
            </a:endParaRPr>
          </a:p>
          <a:p>
            <a:pPr algn="ctr">
              <a:lnSpc>
                <a:spcPct val="80000"/>
              </a:lnSpc>
              <a:spcBef>
                <a:spcPct val="20000"/>
              </a:spcBef>
            </a:pPr>
            <a:r>
              <a:rPr lang="ja-JP" altLang="en-US" sz="1600" dirty="0">
                <a:solidFill>
                  <a:schemeClr val="bg2">
                    <a:lumMod val="50000"/>
                  </a:schemeClr>
                </a:solidFill>
                <a:effectLst>
                  <a:outerShdw blurRad="38100" dist="38100" dir="2700000" algn="tl">
                    <a:srgbClr val="000000">
                      <a:alpha val="43137"/>
                    </a:srgbClr>
                  </a:outerShdw>
                </a:effectLst>
              </a:rPr>
              <a:t>専門コース別研修　障害児支援 </a:t>
            </a:r>
          </a:p>
          <a:p>
            <a:pPr algn="ctr">
              <a:lnSpc>
                <a:spcPct val="80000"/>
              </a:lnSpc>
              <a:spcBef>
                <a:spcPct val="20000"/>
              </a:spcBef>
            </a:pPr>
            <a:endParaRPr lang="ja-JP" altLang="ja-JP" sz="3600" dirty="0"/>
          </a:p>
        </p:txBody>
      </p:sp>
    </p:spTree>
    <p:extLst>
      <p:ext uri="{BB962C8B-B14F-4D97-AF65-F5344CB8AC3E}">
        <p14:creationId xmlns:p14="http://schemas.microsoft.com/office/powerpoint/2010/main" val="83017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23D37D-E1E3-4CA4-8BC6-9551D0E6F188}"/>
              </a:ext>
            </a:extLst>
          </p:cNvPr>
          <p:cNvSpPr>
            <a:spLocks noGrp="1"/>
          </p:cNvSpPr>
          <p:nvPr>
            <p:ph type="ctrTitle"/>
          </p:nvPr>
        </p:nvSpPr>
        <p:spPr/>
        <p:txBody>
          <a:bodyPr/>
          <a:lstStyle/>
          <a:p>
            <a:r>
              <a:rPr kumimoji="1" lang="ja-JP" altLang="en-US" dirty="0"/>
              <a:t>発達支援（本人支援）</a:t>
            </a:r>
          </a:p>
        </p:txBody>
      </p:sp>
      <p:sp>
        <p:nvSpPr>
          <p:cNvPr id="5" name="スライド番号プレースホルダー 4">
            <a:extLst>
              <a:ext uri="{FF2B5EF4-FFF2-40B4-BE49-F238E27FC236}">
                <a16:creationId xmlns:a16="http://schemas.microsoft.com/office/drawing/2014/main" id="{C251CB8A-62D2-A60F-0D41-C1E3541AD592}"/>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4272614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発達支援（本人支援）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rgbClr val="FFFFFF"/>
                </a:solidFill>
                <a:effectLst/>
                <a:uLnTx/>
                <a:uFillTx/>
                <a:latin typeface="Corbel" panose="020B0503020204020204"/>
                <a:ea typeface="ＭＳ ゴシック" panose="020B0609070205080204" pitchFamily="49"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1" lang="en-US" altLang="ja-JP" sz="1200" b="0" i="0" u="none" strike="noStrike" kern="1200" cap="none" spc="0" normalizeH="0" baseline="0" noProof="0" dirty="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2710026" y="1066944"/>
            <a:ext cx="7067510" cy="3547427"/>
          </a:xfrm>
          <a:prstGeom prst="rect">
            <a:avLst/>
          </a:prstGeom>
          <a:noFill/>
          <a:ln w="9525">
            <a:noFill/>
            <a:miter lim="800000"/>
            <a:headEnd/>
            <a:tailEnd/>
          </a:ln>
        </p:spPr>
        <p:txBody>
          <a:bodyPr wrap="square" anchor="t" anchorCtr="0">
            <a:no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「本人支援」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は、狭義の発達支援である。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発達的視点</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（伸びゆく、伸ばしていく支援）</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特性の理解と配慮</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（成長・発達のための環境側の合理的配慮の視点）</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446088"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⇒的確な</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発達評価</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と</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見立て</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1973263"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手立ての選択</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322638"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に関する専門知識が必要である</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1750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⇒支援提供に際しては、</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lvl="0"/>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生活</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遊び</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休息</a:t>
            </a:r>
            <a:r>
              <a:rPr lang="en-US" altLang="ja-JP" sz="2000" dirty="0">
                <a:solidFill>
                  <a:srgbClr val="FF0000"/>
                </a:solidFill>
                <a:latin typeface="ＭＳ Ｐゴシック" panose="020B0600070205080204" pitchFamily="50"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養護</a:t>
            </a:r>
            <a:r>
              <a:rPr lang="en-US" altLang="ja-JP" sz="2000" dirty="0">
                <a:solidFill>
                  <a:srgbClr val="FF0000"/>
                </a:solidFill>
                <a:latin typeface="ＭＳ Ｐゴシック" panose="020B0600070205080204" pitchFamily="50"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等を取り入れて提供されるものである。</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19" name="テキスト ボックス 18">
            <a:extLst>
              <a:ext uri="{FF2B5EF4-FFF2-40B4-BE49-F238E27FC236}">
                <a16:creationId xmlns:a16="http://schemas.microsoft.com/office/drawing/2014/main" id="{E302449D-3EC6-344E-9B3C-51B257C6C37D}"/>
              </a:ext>
            </a:extLst>
          </p:cNvPr>
          <p:cNvSpPr txBox="1"/>
          <p:nvPr/>
        </p:nvSpPr>
        <p:spPr>
          <a:xfrm>
            <a:off x="1210153" y="5791056"/>
            <a:ext cx="5827236" cy="430887"/>
          </a:xfrm>
          <a:prstGeom prst="rect">
            <a:avLst/>
          </a:prstGeom>
          <a:noFill/>
        </p:spPr>
        <p:txBody>
          <a:bodyPr wrap="none" rtlCol="0">
            <a:sp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⇒「家族支援」</a:t>
            </a:r>
            <a:r>
              <a:rPr kumimoji="1" lang="ja-JP" altLang="en-US"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と並行して考える事が、重要</a:t>
            </a:r>
            <a:endParaRPr kumimoji="1" lang="en-US" altLang="ja-JP"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2" name="正方形/長方形 21">
            <a:extLst>
              <a:ext uri="{FF2B5EF4-FFF2-40B4-BE49-F238E27FC236}">
                <a16:creationId xmlns:a16="http://schemas.microsoft.com/office/drawing/2014/main" id="{4BCD0089-F58F-7F4E-9E02-A9CD10BA27B7}"/>
              </a:ext>
            </a:extLst>
          </p:cNvPr>
          <p:cNvSpPr/>
          <p:nvPr/>
        </p:nvSpPr>
        <p:spPr bwMode="auto">
          <a:xfrm>
            <a:off x="128464" y="116631"/>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lvl="0" indent="-119063" algn="l" defTabSz="873125"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pic>
        <p:nvPicPr>
          <p:cNvPr id="3" name="図 2">
            <a:extLst>
              <a:ext uri="{FF2B5EF4-FFF2-40B4-BE49-F238E27FC236}">
                <a16:creationId xmlns:a16="http://schemas.microsoft.com/office/drawing/2014/main" id="{730D071C-DD29-377E-539E-CF1BB50E924E}"/>
              </a:ext>
            </a:extLst>
          </p:cNvPr>
          <p:cNvPicPr>
            <a:picLocks noChangeAspect="1"/>
          </p:cNvPicPr>
          <p:nvPr/>
        </p:nvPicPr>
        <p:blipFill>
          <a:blip r:embed="rId3"/>
          <a:stretch>
            <a:fillRect/>
          </a:stretch>
        </p:blipFill>
        <p:spPr>
          <a:xfrm>
            <a:off x="272480" y="1066311"/>
            <a:ext cx="3142971" cy="2527473"/>
          </a:xfrm>
          <a:prstGeom prst="rect">
            <a:avLst/>
          </a:prstGeom>
        </p:spPr>
      </p:pic>
      <p:sp>
        <p:nvSpPr>
          <p:cNvPr id="24" name="楕円 23">
            <a:extLst>
              <a:ext uri="{FF2B5EF4-FFF2-40B4-BE49-F238E27FC236}">
                <a16:creationId xmlns:a16="http://schemas.microsoft.com/office/drawing/2014/main" id="{2AE2475E-7BF4-6927-C429-47D0D771085C}"/>
              </a:ext>
            </a:extLst>
          </p:cNvPr>
          <p:cNvSpPr/>
          <p:nvPr/>
        </p:nvSpPr>
        <p:spPr>
          <a:xfrm>
            <a:off x="715182" y="1029394"/>
            <a:ext cx="1699774" cy="885835"/>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algn="ctr"/>
            <a:endParaRPr kumimoji="1" lang="ja-JP" altLang="en-US"/>
          </a:p>
        </p:txBody>
      </p:sp>
    </p:spTree>
    <p:extLst>
      <p:ext uri="{BB962C8B-B14F-4D97-AF65-F5344CB8AC3E}">
        <p14:creationId xmlns:p14="http://schemas.microsoft.com/office/powerpoint/2010/main" val="1022152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88504" y="0"/>
            <a:ext cx="9353262" cy="2708920"/>
          </a:xfrm>
          <a:prstGeom prst="rect">
            <a:avLst/>
          </a:prstGeom>
          <a:noFill/>
          <a:ln w="9525">
            <a:noFill/>
            <a:miter lim="800000"/>
            <a:headEnd/>
            <a:tailEnd/>
          </a:ln>
        </p:spPr>
        <p:txBody>
          <a:bodyPr wrap="square" anchor="t" anchorCtr="0">
            <a:noAutofit/>
          </a:bodyPr>
          <a:lstStyle/>
          <a:p>
            <a:pPr marL="542925" marR="0" lvl="0" indent="271463" algn="l" defTabSz="457200" rtl="0" eaLnBrk="1" fontAlgn="auto" latinLnBrk="0" hangingPunct="1">
              <a:lnSpc>
                <a:spcPct val="100000"/>
              </a:lnSpc>
              <a:spcBef>
                <a:spcPts val="0"/>
              </a:spcBef>
              <a:spcAft>
                <a:spcPts val="0"/>
              </a:spcAft>
              <a:buClrTx/>
              <a:buSzTx/>
              <a:buFontTx/>
              <a:buNone/>
              <a:tabLst/>
              <a:defRPr/>
            </a:pPr>
            <a:endParaRPr kumimoji="0" lang="ja-JP" altLang="en-US" sz="2000" b="0" i="0" u="none" strike="noStrike" kern="1200" cap="none" spc="0" normalizeH="0" baseline="0" noProof="0" dirty="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3" name="Rectangle 1"/>
          <p:cNvSpPr>
            <a:spLocks noChangeArrowheads="1"/>
          </p:cNvSpPr>
          <p:nvPr/>
        </p:nvSpPr>
        <p:spPr bwMode="auto">
          <a:xfrm>
            <a:off x="163914" y="188640"/>
            <a:ext cx="9777532" cy="6331931"/>
          </a:xfrm>
          <a:prstGeom prst="rect">
            <a:avLst/>
          </a:prstGeom>
          <a:noFill/>
          <a:ln w="9525">
            <a:noFill/>
            <a:miter lim="800000"/>
            <a:headEnd/>
            <a:tailEnd/>
          </a:ln>
        </p:spPr>
        <p:txBody>
          <a:bodyPr wrap="square" anchor="t" anchorCtr="0">
            <a:noAutofit/>
          </a:bodyPr>
          <a:lstStyle/>
          <a:p>
            <a:pPr marL="0" marR="0" lvl="0" indent="0" algn="l" defTabSz="457200" rtl="0" eaLnBrk="1" fontAlgn="auto" latinLnBrk="0" hangingPunct="1">
              <a:lnSpc>
                <a:spcPct val="100000"/>
              </a:lnSpc>
              <a:spcBef>
                <a:spcPts val="300"/>
              </a:spcBef>
              <a:spcAft>
                <a:spcPts val="0"/>
              </a:spcAft>
              <a:buClrTx/>
              <a:buSzTx/>
              <a:buFontTx/>
              <a:buNone/>
              <a:tabLst/>
              <a:defRPr/>
            </a:pPr>
            <a:r>
              <a:rPr kumimoji="0" lang="ja-JP" altLang="en-US" sz="2400" b="0" i="0" u="sng"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〇発達支援（本人支援）の内容</a:t>
            </a:r>
            <a:endParaRPr kumimoji="0" lang="en-US" altLang="ja-JP" sz="2400" b="0" i="0" u="sng"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457200" marR="0" lvl="0" indent="-222250" algn="l" defTabSz="457200" rtl="0" eaLnBrk="1" fontAlgn="auto" latinLnBrk="0" hangingPunct="1">
              <a:lnSpc>
                <a:spcPct val="100000"/>
              </a:lnSpc>
              <a:spcBef>
                <a:spcPts val="300"/>
              </a:spcBef>
              <a:spcAft>
                <a:spcPts val="0"/>
              </a:spcAft>
              <a:buClrTx/>
              <a:buSzTx/>
              <a:buFontTx/>
              <a:buNone/>
              <a:tabLst/>
              <a:defRPr/>
            </a:pPr>
            <a:r>
              <a:rPr kumimoji="0" lang="ja-JP" altLang="en-US" sz="2000" b="0" i="0" u="sng"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・５領域の設定</a:t>
            </a:r>
            <a:r>
              <a:rPr kumimoji="0"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a:t>
            </a: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9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dirty="0">
              <a:solidFill>
                <a:srgbClr val="000000"/>
              </a:solidFill>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457200" marR="0" lvl="0" indent="-206375" algn="l" defTabSz="457200" rtl="0" eaLnBrk="1" fontAlgn="auto" latinLnBrk="0" hangingPunct="1">
              <a:lnSpc>
                <a:spcPct val="100000"/>
              </a:lnSpc>
              <a:spcBef>
                <a:spcPts val="300"/>
              </a:spcBef>
              <a:spcAft>
                <a:spcPts val="0"/>
              </a:spcAft>
              <a:buClrTx/>
              <a:buSzTx/>
              <a:buFontTx/>
              <a:buNone/>
              <a:tabLst/>
              <a:defRPr/>
            </a:pPr>
            <a:r>
              <a:rPr kumimoji="0" lang="ja-JP" altLang="en-US" sz="2000" b="0" i="0" u="sng"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・支援にあたっての配慮事項（合理的配慮）</a:t>
            </a:r>
            <a:endParaRPr kumimoji="0" lang="en-US" altLang="ja-JP" sz="2000" b="0" i="0" u="sng"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a:p>
            <a:pPr marL="623888" marR="0" lvl="0" indent="-158750" algn="l" defTabSz="457200" rtl="0" eaLnBrk="1" fontAlgn="auto" latinLnBrk="0" hangingPunct="1">
              <a:lnSpc>
                <a:spcPct val="100000"/>
              </a:lnSpc>
              <a:spcBef>
                <a:spcPts val="300"/>
              </a:spcBef>
              <a:spcAft>
                <a:spcPts val="0"/>
              </a:spcAft>
              <a:buClrTx/>
              <a:buSzTx/>
              <a:buFontTx/>
              <a:buNone/>
              <a:tabLst/>
              <a:defRPr/>
            </a:pPr>
            <a:r>
              <a:rPr kumimoji="0"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rPr>
              <a:t>　　障害種別、特性に応じた必要な配慮の提供</a:t>
            </a:r>
            <a:endParaRPr kumimoji="0"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游ゴシック" panose="020B0400000000000000" pitchFamily="50" charset="-128"/>
              <a:cs typeface="HG丸ｺﾞｼｯｸM-PRO" pitchFamily="50" charset="-128"/>
            </a:endParaRPr>
          </a:p>
        </p:txBody>
      </p:sp>
      <p:sp>
        <p:nvSpPr>
          <p:cNvPr id="6" name="角丸四角形 5">
            <a:extLst>
              <a:ext uri="{FF2B5EF4-FFF2-40B4-BE49-F238E27FC236}">
                <a16:creationId xmlns:a16="http://schemas.microsoft.com/office/drawing/2014/main" id="{EBAD39FC-E234-3D4C-9A12-F37EBB819A0C}"/>
              </a:ext>
            </a:extLst>
          </p:cNvPr>
          <p:cNvSpPr/>
          <p:nvPr/>
        </p:nvSpPr>
        <p:spPr>
          <a:xfrm>
            <a:off x="1815908" y="4332445"/>
            <a:ext cx="3744416" cy="1656184"/>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（ウ</a:t>
            </a:r>
            <a:r>
              <a:rPr kumimoji="0" lang="en-US" altLang="ja-JP"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認知・行動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（ａ）視覚、聴覚、触覚等の感覚や認知の活用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（ｂ）知覚から行動への認知過程の発達</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（ｃ）認知や行動の手掛かりとなる概念の形成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（ｄ）数量、大小、色等の習得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（ｅ）認知の偏りへの対応</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（ｆ）行動障害への予防及び対応</a:t>
            </a:r>
          </a:p>
        </p:txBody>
      </p:sp>
      <p:sp>
        <p:nvSpPr>
          <p:cNvPr id="7" name="角丸四角形 6">
            <a:extLst>
              <a:ext uri="{FF2B5EF4-FFF2-40B4-BE49-F238E27FC236}">
                <a16:creationId xmlns:a16="http://schemas.microsoft.com/office/drawing/2014/main" id="{4731C7A0-F8D4-C049-9687-00CC4AEE0EBB}"/>
              </a:ext>
            </a:extLst>
          </p:cNvPr>
          <p:cNvSpPr/>
          <p:nvPr/>
        </p:nvSpPr>
        <p:spPr>
          <a:xfrm>
            <a:off x="416496" y="2596596"/>
            <a:ext cx="3905107" cy="1656184"/>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（イ）運動・感覚</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（ａ）姿勢と運動・動作の基本的技能の向上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（ｂ）姿勢保持と運動・動作の補助的手段の活用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（ｃ）身体の移動能力の向上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（ｄ）保有する感覚の活用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（ｅ）感覚の補助及び代行手段の活用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（ｆ）感覚の特性（感覚の過敏や鈍麻）への対応</a:t>
            </a:r>
          </a:p>
        </p:txBody>
      </p:sp>
      <p:sp>
        <p:nvSpPr>
          <p:cNvPr id="8" name="角丸四角形 7">
            <a:extLst>
              <a:ext uri="{FF2B5EF4-FFF2-40B4-BE49-F238E27FC236}">
                <a16:creationId xmlns:a16="http://schemas.microsoft.com/office/drawing/2014/main" id="{E8EE0B15-5028-3F48-882A-D5918A548785}"/>
              </a:ext>
            </a:extLst>
          </p:cNvPr>
          <p:cNvSpPr/>
          <p:nvPr/>
        </p:nvSpPr>
        <p:spPr>
          <a:xfrm>
            <a:off x="982133" y="1047485"/>
            <a:ext cx="3240360" cy="1440160"/>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（ア）健康・生活</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（ａ）健康状態の把握</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（ｂ）健康の増進</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（ｃ）リハビリテーションの実施</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（ｄ）基本的生活スキルの獲得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（ｅ）構造化等により生活環境を整える</a:t>
            </a:r>
            <a:endPar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角丸四角形 8">
            <a:extLst>
              <a:ext uri="{FF2B5EF4-FFF2-40B4-BE49-F238E27FC236}">
                <a16:creationId xmlns:a16="http://schemas.microsoft.com/office/drawing/2014/main" id="{9BEB748D-0E4A-004F-9692-CB6AD826B13F}"/>
              </a:ext>
            </a:extLst>
          </p:cNvPr>
          <p:cNvSpPr/>
          <p:nvPr/>
        </p:nvSpPr>
        <p:spPr>
          <a:xfrm>
            <a:off x="5844410" y="3150472"/>
            <a:ext cx="3638529" cy="1728192"/>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（オ）人間関係・社会性</a:t>
            </a:r>
            <a:endParaRPr kumimoji="0" lang="en-US" altLang="ja-JP"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（ａ）アタッチメント（愛着行動）の形成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（ｂ）模倣行動の支援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（ｃ）感覚運動遊びから象徴遊びへの支援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（ｄ）一人遊びから協同遊びへの支援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（ｅ）自己の理解とコントロールのための支援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（ｆ）集団への参加への支援</a:t>
            </a:r>
          </a:p>
        </p:txBody>
      </p:sp>
      <p:sp>
        <p:nvSpPr>
          <p:cNvPr id="10" name="角丸四角形 9">
            <a:extLst>
              <a:ext uri="{FF2B5EF4-FFF2-40B4-BE49-F238E27FC236}">
                <a16:creationId xmlns:a16="http://schemas.microsoft.com/office/drawing/2014/main" id="{CE3AB76A-4B83-3A4C-8BAE-1F5F33CF863E}"/>
              </a:ext>
            </a:extLst>
          </p:cNvPr>
          <p:cNvSpPr/>
          <p:nvPr/>
        </p:nvSpPr>
        <p:spPr>
          <a:xfrm>
            <a:off x="4402511" y="1047485"/>
            <a:ext cx="5077072" cy="1955972"/>
          </a:xfrm>
          <a:prstGeom prst="round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（エ）言語・コミュニケーション</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（ａ）言語の形成と活用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（ｂ）受容言語と表出言語の支援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（ｃ）人との相互作用によるコミュニケーション能力の獲得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（ｄ）指差し、身振り、サイン等の活用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（ｅ）読み書き能力の向上のための支援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（ｆ）コミュニケーション機器の活用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（ｇ）手話、点字、音声、文字等のコミュニケーション手段の活用</a:t>
            </a:r>
          </a:p>
        </p:txBody>
      </p:sp>
      <p:pic>
        <p:nvPicPr>
          <p:cNvPr id="11" name="図 10" descr="女の子やったー.gif">
            <a:extLst>
              <a:ext uri="{FF2B5EF4-FFF2-40B4-BE49-F238E27FC236}">
                <a16:creationId xmlns:a16="http://schemas.microsoft.com/office/drawing/2014/main" id="{6741056B-F6F4-F64C-A5D8-94C85F33CD11}"/>
              </a:ext>
            </a:extLst>
          </p:cNvPr>
          <p:cNvPicPr>
            <a:picLocks noChangeAspect="1"/>
          </p:cNvPicPr>
          <p:nvPr/>
        </p:nvPicPr>
        <p:blipFill>
          <a:blip r:embed="rId3" cstate="print"/>
          <a:stretch>
            <a:fillRect/>
          </a:stretch>
        </p:blipFill>
        <p:spPr>
          <a:xfrm>
            <a:off x="4066610" y="2952596"/>
            <a:ext cx="1810407" cy="1528789"/>
          </a:xfrm>
          <a:prstGeom prst="rect">
            <a:avLst/>
          </a:prstGeom>
        </p:spPr>
      </p:pic>
      <p:sp>
        <p:nvSpPr>
          <p:cNvPr id="4" name="テキスト ボックス 3">
            <a:extLst>
              <a:ext uri="{FF2B5EF4-FFF2-40B4-BE49-F238E27FC236}">
                <a16:creationId xmlns:a16="http://schemas.microsoft.com/office/drawing/2014/main" id="{347DC2CF-F3F0-B247-AA7D-CD067885F817}"/>
              </a:ext>
            </a:extLst>
          </p:cNvPr>
          <p:cNvSpPr txBox="1"/>
          <p:nvPr/>
        </p:nvSpPr>
        <p:spPr>
          <a:xfrm>
            <a:off x="5922507" y="6557424"/>
            <a:ext cx="3595856"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出典：「児童発達支援ガイドライン」</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 name="四角形: 角を丸くする 11">
            <a:extLst>
              <a:ext uri="{FF2B5EF4-FFF2-40B4-BE49-F238E27FC236}">
                <a16:creationId xmlns:a16="http://schemas.microsoft.com/office/drawing/2014/main" id="{FB0F08DD-5983-8628-6E8F-307729B38DEA}"/>
              </a:ext>
            </a:extLst>
          </p:cNvPr>
          <p:cNvSpPr/>
          <p:nvPr/>
        </p:nvSpPr>
        <p:spPr>
          <a:xfrm>
            <a:off x="7407017" y="5190289"/>
            <a:ext cx="2054829" cy="1025992"/>
          </a:xfrm>
          <a:prstGeom prst="roundRect">
            <a:avLst/>
          </a:prstGeom>
          <a:solidFill>
            <a:srgbClr val="00B0F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自立への支援</a:t>
            </a:r>
            <a:endParaRPr lang="en-US" altLang="ja-JP" dirty="0">
              <a:solidFill>
                <a:schemeClr val="tx1"/>
              </a:solidFill>
            </a:endParaRPr>
          </a:p>
          <a:p>
            <a:pPr algn="ctr"/>
            <a:r>
              <a:rPr lang="ja-JP" altLang="en-US" dirty="0">
                <a:solidFill>
                  <a:schemeClr val="tx1"/>
                </a:solidFill>
              </a:rPr>
              <a:t>創作活動</a:t>
            </a:r>
          </a:p>
          <a:p>
            <a:pPr algn="ctr"/>
            <a:r>
              <a:rPr kumimoji="1" lang="ja-JP" altLang="en-US" dirty="0">
                <a:solidFill>
                  <a:schemeClr val="tx1"/>
                </a:solidFill>
              </a:rPr>
              <a:t>余暇の充実</a:t>
            </a:r>
            <a:endParaRPr kumimoji="1" lang="en-US" altLang="ja-JP" dirty="0">
              <a:solidFill>
                <a:schemeClr val="tx1"/>
              </a:solidFill>
            </a:endParaRPr>
          </a:p>
        </p:txBody>
      </p:sp>
      <p:sp>
        <p:nvSpPr>
          <p:cNvPr id="13" name="Rectangle 1">
            <a:extLst>
              <a:ext uri="{FF2B5EF4-FFF2-40B4-BE49-F238E27FC236}">
                <a16:creationId xmlns:a16="http://schemas.microsoft.com/office/drawing/2014/main" id="{0F8A7E5C-2466-4E6A-C9CD-9E2798505F4C}"/>
              </a:ext>
            </a:extLst>
          </p:cNvPr>
          <p:cNvSpPr>
            <a:spLocks noChangeArrowheads="1"/>
          </p:cNvSpPr>
          <p:nvPr/>
        </p:nvSpPr>
        <p:spPr bwMode="auto">
          <a:xfrm>
            <a:off x="6512070" y="5320216"/>
            <a:ext cx="830693" cy="763208"/>
          </a:xfrm>
          <a:prstGeom prst="rect">
            <a:avLst/>
          </a:prstGeom>
          <a:noFill/>
          <a:ln w="9525">
            <a:noFill/>
            <a:miter lim="800000"/>
            <a:headEnd/>
            <a:tailEnd/>
          </a:ln>
        </p:spPr>
        <p:txBody>
          <a:bodyPr wrap="square" anchor="t" anchorCtr="0">
            <a:noAutofit/>
          </a:bodyPr>
          <a:lstStyle/>
          <a:p>
            <a:pPr marL="539750" indent="-539750">
              <a:spcBef>
                <a:spcPts val="1200"/>
              </a:spcBef>
            </a:pPr>
            <a:r>
              <a:rPr lang="ja-JP" altLang="en-US" sz="4400" b="1" dirty="0">
                <a:latin typeface="ＭＳ Ｐゴシック" panose="020B0600070205080204" pitchFamily="50" charset="-128"/>
                <a:cs typeface="HG丸ｺﾞｼｯｸM-PRO" pitchFamily="50" charset="-128"/>
              </a:rPr>
              <a:t>＋</a:t>
            </a:r>
            <a:endParaRPr lang="en-US" altLang="ja-JP" sz="4400" b="1" dirty="0">
              <a:latin typeface="ＭＳ Ｐゴシック" panose="020B0600070205080204" pitchFamily="50" charset="-128"/>
              <a:cs typeface="HG丸ｺﾞｼｯｸM-PRO" pitchFamily="50" charset="-128"/>
            </a:endParaRPr>
          </a:p>
        </p:txBody>
      </p:sp>
      <p:sp>
        <p:nvSpPr>
          <p:cNvPr id="2" name="スライド番号プレースホルダー 1">
            <a:extLst>
              <a:ext uri="{FF2B5EF4-FFF2-40B4-BE49-F238E27FC236}">
                <a16:creationId xmlns:a16="http://schemas.microsoft.com/office/drawing/2014/main" id="{98381EA4-BF8C-D041-3103-FBE1DA043D07}"/>
              </a:ext>
            </a:extLst>
          </p:cNvPr>
          <p:cNvSpPr>
            <a:spLocks noGrp="1"/>
          </p:cNvSpPr>
          <p:nvPr>
            <p:ph type="sldNum" sz="quarter" idx="12"/>
          </p:nvPr>
        </p:nvSpPr>
        <p:spPr/>
        <p:txBody>
          <a:bodyPr/>
          <a:lstStyle/>
          <a:p>
            <a:fld id="{9D1FACA5-F295-4B71-9523-E0646159294B}" type="slidenum">
              <a:rPr kumimoji="1" lang="ja-JP" altLang="en-US" smtClean="0"/>
              <a:t>12</a:t>
            </a:fld>
            <a:endParaRPr kumimoji="1" lang="ja-JP" altLang="en-US"/>
          </a:p>
        </p:txBody>
      </p:sp>
    </p:spTree>
    <p:extLst>
      <p:ext uri="{BB962C8B-B14F-4D97-AF65-F5344CB8AC3E}">
        <p14:creationId xmlns:p14="http://schemas.microsoft.com/office/powerpoint/2010/main" val="4272237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4">
            <a:extLst>
              <a:ext uri="{FF2B5EF4-FFF2-40B4-BE49-F238E27FC236}">
                <a16:creationId xmlns:a16="http://schemas.microsoft.com/office/drawing/2014/main" id="{687D1A0C-3FED-6E2A-3941-A414AE91C3D5}"/>
              </a:ext>
            </a:extLst>
          </p:cNvPr>
          <p:cNvSpPr>
            <a:spLocks noChangeArrowheads="1"/>
          </p:cNvSpPr>
          <p:nvPr/>
        </p:nvSpPr>
        <p:spPr bwMode="auto">
          <a:xfrm>
            <a:off x="1707516" y="1367054"/>
            <a:ext cx="4469619" cy="5086282"/>
          </a:xfrm>
          <a:prstGeom prst="roundRect">
            <a:avLst>
              <a:gd name="adj" fmla="val 16667"/>
            </a:avLst>
          </a:prstGeom>
          <a:solidFill>
            <a:schemeClr val="accent2">
              <a:alpha val="21000"/>
            </a:schemeClr>
          </a:solidFill>
          <a:ln w="53975">
            <a:solidFill>
              <a:schemeClr val="accent6">
                <a:lumMod val="75000"/>
              </a:schemeClr>
            </a:solidFill>
          </a:ln>
        </p:spPr>
        <p:style>
          <a:lnRef idx="0">
            <a:scrgbClr r="0" g="0" b="0"/>
          </a:lnRef>
          <a:fillRef idx="0">
            <a:scrgbClr r="0" g="0" b="0"/>
          </a:fillRef>
          <a:effectRef idx="0">
            <a:scrgbClr r="0" g="0" b="0"/>
          </a:effectRef>
          <a:fontRef idx="minor">
            <a:schemeClr val="lt1"/>
          </a:fontRef>
        </p:style>
        <p:txBody>
          <a:bodyPr wrap="none" anchor="ctr"/>
          <a:lstStyle/>
          <a:p>
            <a:endParaRPr lang="ja-JP" altLang="ja-JP" sz="2000">
              <a:solidFill>
                <a:prstClr val="black"/>
              </a:solidFill>
              <a:latin typeface="Tahoma" pitchFamily="34" charset="0"/>
              <a:ea typeface="ＭＳ Ｐゴシック" panose="020B0600070205080204" pitchFamily="50" charset="-128"/>
            </a:endParaRPr>
          </a:p>
        </p:txBody>
      </p:sp>
      <p:sp>
        <p:nvSpPr>
          <p:cNvPr id="17" name="AutoShape 2">
            <a:extLst>
              <a:ext uri="{FF2B5EF4-FFF2-40B4-BE49-F238E27FC236}">
                <a16:creationId xmlns:a16="http://schemas.microsoft.com/office/drawing/2014/main" id="{36666035-65A5-A103-A152-71ADBD5ED89A}"/>
              </a:ext>
            </a:extLst>
          </p:cNvPr>
          <p:cNvSpPr>
            <a:spLocks noChangeArrowheads="1"/>
          </p:cNvSpPr>
          <p:nvPr/>
        </p:nvSpPr>
        <p:spPr bwMode="auto">
          <a:xfrm>
            <a:off x="898264" y="3843901"/>
            <a:ext cx="3140280" cy="1452171"/>
          </a:xfrm>
          <a:prstGeom prst="roundRect">
            <a:avLst>
              <a:gd name="adj" fmla="val 16667"/>
            </a:avLst>
          </a:prstGeom>
          <a:gradFill>
            <a:gsLst>
              <a:gs pos="0">
                <a:schemeClr val="accent4">
                  <a:tint val="50000"/>
                  <a:satMod val="300000"/>
                  <a:lumMod val="0"/>
                  <a:lumOff val="100000"/>
                  <a:alpha val="18000"/>
                </a:schemeClr>
              </a:gs>
              <a:gs pos="35000">
                <a:schemeClr val="accent4">
                  <a:tint val="37000"/>
                  <a:satMod val="300000"/>
                </a:schemeClr>
              </a:gs>
              <a:gs pos="100000">
                <a:schemeClr val="accent4">
                  <a:tint val="15000"/>
                  <a:satMod val="350000"/>
                </a:schemeClr>
              </a:gs>
            </a:gsLst>
          </a:gradFill>
          <a:ln w="47625">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endParaRPr lang="ja-JP" altLang="ja-JP">
              <a:solidFill>
                <a:srgbClr val="FF6600"/>
              </a:solidFill>
              <a:latin typeface="Tahoma" pitchFamily="34" charset="0"/>
              <a:ea typeface="ＭＳ Ｐゴシック" panose="020B0600070205080204" pitchFamily="50" charset="-128"/>
            </a:endParaRPr>
          </a:p>
        </p:txBody>
      </p:sp>
      <p:sp>
        <p:nvSpPr>
          <p:cNvPr id="97283" name="Rectangle 3"/>
          <p:cNvSpPr>
            <a:spLocks noGrp="1" noChangeArrowheads="1"/>
          </p:cNvSpPr>
          <p:nvPr>
            <p:ph type="title" idx="4294967295"/>
          </p:nvPr>
        </p:nvSpPr>
        <p:spPr>
          <a:xfrm>
            <a:off x="914404" y="311158"/>
            <a:ext cx="7377113" cy="576263"/>
          </a:xfrm>
        </p:spPr>
        <p:txBody>
          <a:bodyPr>
            <a:normAutofit fontScale="90000"/>
          </a:bodyPr>
          <a:lstStyle/>
          <a:p>
            <a:r>
              <a:rPr lang="ja-JP" altLang="en-US" sz="4000" b="1" dirty="0">
                <a:ea typeface="ＭＳ ゴシック" pitchFamily="49" charset="-128"/>
              </a:rPr>
              <a:t>「発達の障害」と重複</a:t>
            </a:r>
          </a:p>
        </p:txBody>
      </p:sp>
      <p:sp>
        <p:nvSpPr>
          <p:cNvPr id="643079" name="AutoShape 7"/>
          <p:cNvSpPr>
            <a:spLocks noChangeArrowheads="1"/>
          </p:cNvSpPr>
          <p:nvPr/>
        </p:nvSpPr>
        <p:spPr bwMode="auto">
          <a:xfrm>
            <a:off x="4418961" y="2390625"/>
            <a:ext cx="3680328" cy="3209408"/>
          </a:xfrm>
          <a:prstGeom prst="roundRect">
            <a:avLst>
              <a:gd name="adj" fmla="val 16667"/>
            </a:avLst>
          </a:prstGeom>
          <a:solidFill>
            <a:schemeClr val="accent2">
              <a:alpha val="12941"/>
            </a:schemeClr>
          </a:solidFill>
          <a:ln w="57150">
            <a:solidFill>
              <a:srgbClr val="0000FF"/>
            </a:solidFill>
            <a:round/>
            <a:headEnd/>
            <a:tailEnd/>
          </a:ln>
        </p:spPr>
        <p:txBody>
          <a:bodyPr wrap="none" anchor="ctr"/>
          <a:lstStyle/>
          <a:p>
            <a:pPr algn="ctr"/>
            <a:endParaRPr lang="ja-JP" altLang="ja-JP">
              <a:solidFill>
                <a:srgbClr val="000000"/>
              </a:solidFill>
              <a:latin typeface="Tahoma" pitchFamily="34" charset="0"/>
              <a:ea typeface="ＭＳ Ｐゴシック" panose="020B0600070205080204" pitchFamily="50" charset="-128"/>
            </a:endParaRPr>
          </a:p>
        </p:txBody>
      </p:sp>
      <p:sp>
        <p:nvSpPr>
          <p:cNvPr id="643080" name="Text Box 8"/>
          <p:cNvSpPr txBox="1">
            <a:spLocks noChangeArrowheads="1"/>
          </p:cNvSpPr>
          <p:nvPr/>
        </p:nvSpPr>
        <p:spPr bwMode="auto">
          <a:xfrm>
            <a:off x="7017468" y="2423280"/>
            <a:ext cx="1657350" cy="307777"/>
          </a:xfrm>
          <a:prstGeom prst="rect">
            <a:avLst/>
          </a:prstGeom>
          <a:noFill/>
          <a:ln w="9525">
            <a:noFill/>
            <a:miter lim="800000"/>
            <a:headEnd/>
            <a:tailEnd/>
          </a:ln>
        </p:spPr>
        <p:txBody>
          <a:bodyPr>
            <a:spAutoFit/>
          </a:bodyPr>
          <a:lstStyle/>
          <a:p>
            <a:pPr>
              <a:spcBef>
                <a:spcPct val="50000"/>
              </a:spcBef>
            </a:pPr>
            <a:r>
              <a:rPr lang="ja-JP" altLang="en-US" sz="1400" b="1" dirty="0">
                <a:latin typeface="Tahoma" pitchFamily="34" charset="0"/>
                <a:ea typeface="ＭＳ ゴシック" pitchFamily="49" charset="-128"/>
              </a:rPr>
              <a:t>知的障害</a:t>
            </a:r>
          </a:p>
        </p:txBody>
      </p:sp>
      <p:sp>
        <p:nvSpPr>
          <p:cNvPr id="2" name="Oval 6"/>
          <p:cNvSpPr>
            <a:spLocks noChangeArrowheads="1"/>
          </p:cNvSpPr>
          <p:nvPr/>
        </p:nvSpPr>
        <p:spPr bwMode="auto">
          <a:xfrm rot="-582625">
            <a:off x="2772130" y="4116748"/>
            <a:ext cx="6467400" cy="1441450"/>
          </a:xfrm>
          <a:prstGeom prst="ellipse">
            <a:avLst/>
          </a:prstGeom>
          <a:solidFill>
            <a:srgbClr val="33CCCC">
              <a:alpha val="21001"/>
            </a:srgbClr>
          </a:solidFill>
          <a:ln w="57150">
            <a:solidFill>
              <a:srgbClr val="00FFFF"/>
            </a:solidFill>
            <a:round/>
            <a:headEnd/>
            <a:tailEnd/>
          </a:ln>
        </p:spPr>
        <p:txBody>
          <a:bodyPr wrap="none" anchor="ctr"/>
          <a:lstStyle/>
          <a:p>
            <a:endParaRPr lang="ja-JP" altLang="ja-JP" sz="2000">
              <a:solidFill>
                <a:prstClr val="black"/>
              </a:solidFill>
              <a:latin typeface="Tahoma" pitchFamily="34" charset="0"/>
              <a:ea typeface="ＭＳ Ｐゴシック" panose="020B0600070205080204" pitchFamily="50" charset="-128"/>
            </a:endParaRPr>
          </a:p>
        </p:txBody>
      </p:sp>
      <p:sp>
        <p:nvSpPr>
          <p:cNvPr id="3" name="Text Box 12"/>
          <p:cNvSpPr txBox="1">
            <a:spLocks noChangeArrowheads="1"/>
          </p:cNvSpPr>
          <p:nvPr/>
        </p:nvSpPr>
        <p:spPr bwMode="auto">
          <a:xfrm>
            <a:off x="8030544" y="4080677"/>
            <a:ext cx="1368029" cy="307777"/>
          </a:xfrm>
          <a:prstGeom prst="rect">
            <a:avLst/>
          </a:prstGeom>
          <a:noFill/>
          <a:ln w="9525">
            <a:noFill/>
            <a:miter lim="800000"/>
            <a:headEnd/>
            <a:tailEnd/>
          </a:ln>
        </p:spPr>
        <p:txBody>
          <a:bodyPr wrap="square">
            <a:spAutoFit/>
          </a:bodyPr>
          <a:lstStyle/>
          <a:p>
            <a:pPr algn="ctr">
              <a:spcBef>
                <a:spcPct val="50000"/>
              </a:spcBef>
            </a:pPr>
            <a:r>
              <a:rPr lang="ja-JP" altLang="en-US" sz="1400" b="1" dirty="0">
                <a:solidFill>
                  <a:prstClr val="black"/>
                </a:solidFill>
                <a:latin typeface="Tahoma" pitchFamily="34" charset="0"/>
                <a:ea typeface="ＭＳ Ｐゴシック" panose="020B0600070205080204" pitchFamily="50" charset="-128"/>
              </a:rPr>
              <a:t>運動障害</a:t>
            </a:r>
          </a:p>
        </p:txBody>
      </p:sp>
      <p:sp>
        <p:nvSpPr>
          <p:cNvPr id="18" name="Text Box 12">
            <a:extLst>
              <a:ext uri="{FF2B5EF4-FFF2-40B4-BE49-F238E27FC236}">
                <a16:creationId xmlns:a16="http://schemas.microsoft.com/office/drawing/2014/main" id="{884EA53B-DE42-B317-8278-464EF6D59444}"/>
              </a:ext>
            </a:extLst>
          </p:cNvPr>
          <p:cNvSpPr txBox="1">
            <a:spLocks noChangeArrowheads="1"/>
          </p:cNvSpPr>
          <p:nvPr/>
        </p:nvSpPr>
        <p:spPr bwMode="auto">
          <a:xfrm>
            <a:off x="721407" y="3910195"/>
            <a:ext cx="2335765" cy="630942"/>
          </a:xfrm>
          <a:prstGeom prst="rect">
            <a:avLst/>
          </a:prstGeom>
          <a:noFill/>
          <a:ln w="9525">
            <a:noFill/>
            <a:miter lim="800000"/>
            <a:headEnd/>
            <a:tailEnd/>
          </a:ln>
        </p:spPr>
        <p:txBody>
          <a:bodyPr wrap="square">
            <a:spAutoFit/>
          </a:bodyPr>
          <a:lstStyle/>
          <a:p>
            <a:pPr algn="ctr">
              <a:spcBef>
                <a:spcPct val="50000"/>
              </a:spcBef>
            </a:pPr>
            <a:r>
              <a:rPr lang="zh-TW" altLang="en-US" sz="1400" b="0" i="0" dirty="0">
                <a:solidFill>
                  <a:schemeClr val="accent4">
                    <a:lumMod val="75000"/>
                  </a:schemeClr>
                </a:solidFill>
                <a:effectLst/>
                <a:latin typeface="メイリオ" panose="020B0604030504040204" pitchFamily="50" charset="-128"/>
                <a:ea typeface="メイリオ" panose="020B0604030504040204" pitchFamily="50" charset="-128"/>
              </a:rPr>
              <a:t>発達性協調運動障害</a:t>
            </a:r>
          </a:p>
          <a:p>
            <a:pPr algn="ctr">
              <a:spcBef>
                <a:spcPct val="50000"/>
              </a:spcBef>
            </a:pPr>
            <a:r>
              <a:rPr lang="ja-JP" altLang="en-US" sz="1400" b="1" dirty="0">
                <a:solidFill>
                  <a:schemeClr val="accent4">
                    <a:lumMod val="75000"/>
                  </a:schemeClr>
                </a:solidFill>
                <a:latin typeface="Tahoma" pitchFamily="34" charset="0"/>
                <a:ea typeface="ＭＳ Ｐゴシック" panose="020B0600070205080204" pitchFamily="50" charset="-128"/>
              </a:rPr>
              <a:t>（</a:t>
            </a:r>
            <a:r>
              <a:rPr lang="en-US" altLang="ja-JP" sz="1400" b="1" dirty="0">
                <a:solidFill>
                  <a:schemeClr val="accent4">
                    <a:lumMod val="75000"/>
                  </a:schemeClr>
                </a:solidFill>
                <a:latin typeface="Tahoma" pitchFamily="34" charset="0"/>
                <a:ea typeface="ＭＳ Ｐゴシック" panose="020B0600070205080204" pitchFamily="50" charset="-128"/>
              </a:rPr>
              <a:t>DCD</a:t>
            </a:r>
            <a:r>
              <a:rPr lang="ja-JP" altLang="en-US" sz="1400" b="1" dirty="0">
                <a:solidFill>
                  <a:schemeClr val="accent4">
                    <a:lumMod val="75000"/>
                  </a:schemeClr>
                </a:solidFill>
                <a:latin typeface="Tahoma" pitchFamily="34" charset="0"/>
                <a:ea typeface="ＭＳ Ｐゴシック" panose="020B0600070205080204" pitchFamily="50" charset="-128"/>
              </a:rPr>
              <a:t>）</a:t>
            </a:r>
          </a:p>
        </p:txBody>
      </p:sp>
      <p:sp>
        <p:nvSpPr>
          <p:cNvPr id="22" name="Text Box 8">
            <a:extLst>
              <a:ext uri="{FF2B5EF4-FFF2-40B4-BE49-F238E27FC236}">
                <a16:creationId xmlns:a16="http://schemas.microsoft.com/office/drawing/2014/main" id="{3A6783B9-651D-88A3-98D5-BF55C51B5C09}"/>
              </a:ext>
            </a:extLst>
          </p:cNvPr>
          <p:cNvSpPr txBox="1">
            <a:spLocks noChangeArrowheads="1"/>
          </p:cNvSpPr>
          <p:nvPr/>
        </p:nvSpPr>
        <p:spPr bwMode="auto">
          <a:xfrm>
            <a:off x="2144688" y="1408039"/>
            <a:ext cx="1657350" cy="307777"/>
          </a:xfrm>
          <a:prstGeom prst="rect">
            <a:avLst/>
          </a:prstGeom>
          <a:noFill/>
          <a:ln w="9525">
            <a:noFill/>
            <a:miter lim="800000"/>
            <a:headEnd/>
            <a:tailEnd/>
          </a:ln>
        </p:spPr>
        <p:txBody>
          <a:bodyPr>
            <a:spAutoFit/>
          </a:bodyPr>
          <a:lstStyle/>
          <a:p>
            <a:pPr>
              <a:spcBef>
                <a:spcPct val="50000"/>
              </a:spcBef>
            </a:pPr>
            <a:r>
              <a:rPr lang="ja-JP" altLang="en-US" sz="1400" b="1" dirty="0">
                <a:latin typeface="Tahoma" pitchFamily="34" charset="0"/>
                <a:ea typeface="ＭＳ ゴシック" pitchFamily="49" charset="-128"/>
              </a:rPr>
              <a:t>発達障害</a:t>
            </a:r>
          </a:p>
        </p:txBody>
      </p:sp>
      <p:sp>
        <p:nvSpPr>
          <p:cNvPr id="4" name="スライド番号プレースホルダー 3">
            <a:extLst>
              <a:ext uri="{FF2B5EF4-FFF2-40B4-BE49-F238E27FC236}">
                <a16:creationId xmlns:a16="http://schemas.microsoft.com/office/drawing/2014/main" id="{7A39FEFD-D7D0-4C5E-2F50-1400C1FB1C38}"/>
              </a:ext>
            </a:extLst>
          </p:cNvPr>
          <p:cNvSpPr>
            <a:spLocks noGrp="1"/>
          </p:cNvSpPr>
          <p:nvPr>
            <p:ph type="sldNum" sz="quarter" idx="12"/>
          </p:nvPr>
        </p:nvSpPr>
        <p:spPr/>
        <p:txBody>
          <a:bodyPr/>
          <a:lstStyle/>
          <a:p>
            <a:fld id="{5E614586-0A8F-4818-ACDC-ED708ECEC71E}" type="slidenum">
              <a:rPr kumimoji="1" lang="ja-JP" altLang="en-US" smtClean="0"/>
              <a:t>13</a:t>
            </a:fld>
            <a:endParaRPr kumimoji="1" lang="ja-JP" altLang="en-US"/>
          </a:p>
        </p:txBody>
      </p:sp>
    </p:spTree>
    <p:extLst>
      <p:ext uri="{BB962C8B-B14F-4D97-AF65-F5344CB8AC3E}">
        <p14:creationId xmlns:p14="http://schemas.microsoft.com/office/powerpoint/2010/main" val="286516292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左カーブ矢印 40"/>
          <p:cNvSpPr/>
          <p:nvPr/>
        </p:nvSpPr>
        <p:spPr>
          <a:xfrm rot="10800000" flipH="1">
            <a:off x="6897216" y="1412776"/>
            <a:ext cx="942675" cy="4680520"/>
          </a:xfrm>
          <a:prstGeom prst="curvedLeftArrow">
            <a:avLst>
              <a:gd name="adj1" fmla="val 11496"/>
              <a:gd name="adj2" fmla="val 25762"/>
              <a:gd name="adj3" fmla="val 25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solidFill>
                <a:prstClr val="black"/>
              </a:solidFill>
            </a:endParaRPr>
          </a:p>
        </p:txBody>
      </p:sp>
      <p:sp>
        <p:nvSpPr>
          <p:cNvPr id="4" name="タイトル 3"/>
          <p:cNvSpPr>
            <a:spLocks noGrp="1"/>
          </p:cNvSpPr>
          <p:nvPr>
            <p:ph type="title"/>
          </p:nvPr>
        </p:nvSpPr>
        <p:spPr>
          <a:xfrm>
            <a:off x="711598" y="248632"/>
            <a:ext cx="6857999" cy="576064"/>
          </a:xfrm>
        </p:spPr>
        <p:txBody>
          <a:bodyPr>
            <a:noAutofit/>
          </a:bodyPr>
          <a:lstStyle/>
          <a:p>
            <a:r>
              <a:rPr lang="ja-JP" altLang="en-US" sz="3600" b="1" dirty="0">
                <a:latin typeface="ＤＨＰ平成ゴシックW5" panose="020B0500000000000000" pitchFamily="50" charset="-128"/>
                <a:ea typeface="ＤＨＰ平成ゴシックW5" panose="020B0500000000000000" pitchFamily="50" charset="-128"/>
              </a:rPr>
              <a:t>子どもの支援のプロセス</a:t>
            </a:r>
            <a:endParaRPr lang="ja-JP" altLang="en-US" sz="3600" dirty="0"/>
          </a:p>
        </p:txBody>
      </p:sp>
      <p:grpSp>
        <p:nvGrpSpPr>
          <p:cNvPr id="5" name="グループ化 36"/>
          <p:cNvGrpSpPr/>
          <p:nvPr/>
        </p:nvGrpSpPr>
        <p:grpSpPr>
          <a:xfrm>
            <a:off x="694510" y="1196755"/>
            <a:ext cx="5786845" cy="672109"/>
            <a:chOff x="272480" y="836711"/>
            <a:chExt cx="7257894" cy="672109"/>
          </a:xfrm>
        </p:grpSpPr>
        <p:sp>
          <p:nvSpPr>
            <p:cNvPr id="3" name="角丸四角形 2"/>
            <p:cNvSpPr/>
            <p:nvPr/>
          </p:nvSpPr>
          <p:spPr>
            <a:xfrm>
              <a:off x="272480" y="836711"/>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ja-JP" altLang="en-US" dirty="0">
                  <a:solidFill>
                    <a:prstClr val="black"/>
                  </a:solidFill>
                </a:rPr>
                <a:t>子どもが示す現状をありのままにとらえる</a:t>
              </a:r>
              <a:endParaRPr lang="en-US" altLang="ja-JP" dirty="0">
                <a:solidFill>
                  <a:prstClr val="black"/>
                </a:solidFill>
              </a:endParaRPr>
            </a:p>
            <a:p>
              <a:pPr algn="ctr"/>
              <a:r>
                <a:rPr lang="ja-JP" altLang="en-US" dirty="0">
                  <a:solidFill>
                    <a:prstClr val="black"/>
                  </a:solidFill>
                </a:rPr>
                <a:t>（知識と客観的視点）</a:t>
              </a:r>
            </a:p>
          </p:txBody>
        </p:sp>
        <p:sp>
          <p:nvSpPr>
            <p:cNvPr id="2" name="円/楕円 1"/>
            <p:cNvSpPr/>
            <p:nvPr/>
          </p:nvSpPr>
          <p:spPr>
            <a:xfrm>
              <a:off x="6609184" y="958403"/>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rPr>
                <a:t>把握</a:t>
              </a:r>
            </a:p>
          </p:txBody>
        </p:sp>
      </p:grpSp>
      <p:grpSp>
        <p:nvGrpSpPr>
          <p:cNvPr id="7" name="グループ化 35"/>
          <p:cNvGrpSpPr/>
          <p:nvPr/>
        </p:nvGrpSpPr>
        <p:grpSpPr>
          <a:xfrm>
            <a:off x="733698" y="5013179"/>
            <a:ext cx="5969725" cy="672109"/>
            <a:chOff x="350554" y="5013175"/>
            <a:chExt cx="7239826" cy="672109"/>
          </a:xfrm>
        </p:grpSpPr>
        <p:sp>
          <p:nvSpPr>
            <p:cNvPr id="6" name="角丸四角形 5"/>
            <p:cNvSpPr/>
            <p:nvPr/>
          </p:nvSpPr>
          <p:spPr>
            <a:xfrm>
              <a:off x="350554" y="5013175"/>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ja-JP" altLang="en-US" sz="1600" dirty="0">
                  <a:solidFill>
                    <a:prstClr val="black"/>
                  </a:solidFill>
                </a:rPr>
                <a:t>とらえた状況を障害特性、発達段階、生活環境と照合する</a:t>
              </a:r>
              <a:endParaRPr lang="en-US" altLang="ja-JP" sz="1600" dirty="0">
                <a:solidFill>
                  <a:prstClr val="black"/>
                </a:solidFill>
              </a:endParaRPr>
            </a:p>
            <a:p>
              <a:pPr algn="ctr"/>
              <a:r>
                <a:rPr lang="ja-JP" altLang="en-US" sz="1600" dirty="0">
                  <a:solidFill>
                    <a:prstClr val="black"/>
                  </a:solidFill>
                </a:rPr>
                <a:t>（情報収集と評価と想定）</a:t>
              </a:r>
            </a:p>
          </p:txBody>
        </p:sp>
        <p:sp>
          <p:nvSpPr>
            <p:cNvPr id="31" name="円/楕円 30"/>
            <p:cNvSpPr/>
            <p:nvPr/>
          </p:nvSpPr>
          <p:spPr>
            <a:xfrm>
              <a:off x="6747265" y="5085183"/>
              <a:ext cx="843115"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rPr>
                <a:t>分析</a:t>
              </a:r>
            </a:p>
          </p:txBody>
        </p:sp>
      </p:grpSp>
      <p:grpSp>
        <p:nvGrpSpPr>
          <p:cNvPr id="10" name="グループ化 37"/>
          <p:cNvGrpSpPr/>
          <p:nvPr/>
        </p:nvGrpSpPr>
        <p:grpSpPr>
          <a:xfrm>
            <a:off x="694510" y="5805267"/>
            <a:ext cx="6084371" cy="672109"/>
            <a:chOff x="-2301752" y="6335836"/>
            <a:chExt cx="7317901" cy="672109"/>
          </a:xfrm>
        </p:grpSpPr>
        <p:sp>
          <p:nvSpPr>
            <p:cNvPr id="9" name="角丸四角形 8"/>
            <p:cNvSpPr/>
            <p:nvPr/>
          </p:nvSpPr>
          <p:spPr>
            <a:xfrm>
              <a:off x="-2301752" y="6335836"/>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r>
                <a:rPr lang="ja-JP" altLang="en-US" sz="1600" dirty="0">
                  <a:solidFill>
                    <a:prstClr val="black"/>
                  </a:solidFill>
                </a:rPr>
                <a:t>年齢相応の姿の想定と状況を照合し、</a:t>
              </a:r>
              <a:endParaRPr lang="en-US" altLang="ja-JP" sz="1600" dirty="0">
                <a:solidFill>
                  <a:prstClr val="black"/>
                </a:solidFill>
              </a:endParaRPr>
            </a:p>
            <a:p>
              <a:pPr algn="ctr"/>
              <a:r>
                <a:rPr lang="ja-JP" altLang="en-US" sz="1600" dirty="0">
                  <a:solidFill>
                    <a:prstClr val="black"/>
                  </a:solidFill>
                </a:rPr>
                <a:t>次の段階（姿）を創造する　（創造と方針の決定）</a:t>
              </a:r>
            </a:p>
          </p:txBody>
        </p:sp>
        <p:sp>
          <p:nvSpPr>
            <p:cNvPr id="32" name="円/楕円 31"/>
            <p:cNvSpPr/>
            <p:nvPr/>
          </p:nvSpPr>
          <p:spPr>
            <a:xfrm>
              <a:off x="4094959" y="6407844"/>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rPr>
                <a:t>計画</a:t>
              </a:r>
            </a:p>
          </p:txBody>
        </p:sp>
      </p:grpSp>
      <p:grpSp>
        <p:nvGrpSpPr>
          <p:cNvPr id="13" name="グループ化 34"/>
          <p:cNvGrpSpPr/>
          <p:nvPr/>
        </p:nvGrpSpPr>
        <p:grpSpPr>
          <a:xfrm>
            <a:off x="563881" y="1988840"/>
            <a:ext cx="5965674" cy="2928292"/>
            <a:chOff x="1784648" y="1508820"/>
            <a:chExt cx="6255684" cy="2928292"/>
          </a:xfrm>
        </p:grpSpPr>
        <p:sp>
          <p:nvSpPr>
            <p:cNvPr id="8" name="角丸四角形 7"/>
            <p:cNvSpPr/>
            <p:nvPr/>
          </p:nvSpPr>
          <p:spPr>
            <a:xfrm>
              <a:off x="1784648" y="1508820"/>
              <a:ext cx="6255684" cy="2928292"/>
            </a:xfrm>
            <a:prstGeom prst="roundRect">
              <a:avLst>
                <a:gd name="adj" fmla="val 9271"/>
              </a:avLst>
            </a:prstGeom>
          </p:spPr>
          <p:style>
            <a:lnRef idx="1">
              <a:schemeClr val="accent3"/>
            </a:lnRef>
            <a:fillRef idx="2">
              <a:schemeClr val="accent3"/>
            </a:fillRef>
            <a:effectRef idx="1">
              <a:schemeClr val="accent3"/>
            </a:effectRef>
            <a:fontRef idx="minor">
              <a:schemeClr val="dk1"/>
            </a:fontRef>
          </p:style>
          <p:txBody>
            <a:bodyPr rtlCol="0" anchor="t" anchorCtr="0"/>
            <a:lstStyle/>
            <a:p>
              <a:pPr algn="ctr"/>
              <a:r>
                <a:rPr lang="ja-JP" altLang="en-US" dirty="0">
                  <a:solidFill>
                    <a:prstClr val="black"/>
                  </a:solidFill>
                </a:rPr>
                <a:t>因子を分類し、それぞれに分析しながら、深める</a:t>
              </a:r>
            </a:p>
          </p:txBody>
        </p:sp>
        <p:grpSp>
          <p:nvGrpSpPr>
            <p:cNvPr id="16" name="グループ化 21"/>
            <p:cNvGrpSpPr/>
            <p:nvPr/>
          </p:nvGrpSpPr>
          <p:grpSpPr>
            <a:xfrm>
              <a:off x="1880560" y="2060848"/>
              <a:ext cx="2916216" cy="1031200"/>
              <a:chOff x="3476944" y="4605506"/>
              <a:chExt cx="2916216" cy="1031200"/>
            </a:xfrm>
          </p:grpSpPr>
          <p:sp>
            <p:nvSpPr>
              <p:cNvPr id="23" name="角丸四角形 22"/>
              <p:cNvSpPr/>
              <p:nvPr/>
            </p:nvSpPr>
            <p:spPr>
              <a:xfrm>
                <a:off x="3476944" y="4605506"/>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ja-JP" altLang="en-US" dirty="0">
                    <a:solidFill>
                      <a:prstClr val="black"/>
                    </a:solidFill>
                  </a:rPr>
                  <a:t>発達段階による因子</a:t>
                </a:r>
              </a:p>
            </p:txBody>
          </p:sp>
          <p:sp>
            <p:nvSpPr>
              <p:cNvPr id="24" name="角丸四角形 23"/>
              <p:cNvSpPr/>
              <p:nvPr/>
            </p:nvSpPr>
            <p:spPr>
              <a:xfrm>
                <a:off x="3476944" y="5055006"/>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生活年齢</a:t>
                </a:r>
              </a:p>
            </p:txBody>
          </p:sp>
          <p:sp>
            <p:nvSpPr>
              <p:cNvPr id="25" name="角丸四角形 24"/>
              <p:cNvSpPr/>
              <p:nvPr/>
            </p:nvSpPr>
            <p:spPr>
              <a:xfrm>
                <a:off x="4448944"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年齢特徴</a:t>
                </a:r>
              </a:p>
            </p:txBody>
          </p:sp>
          <p:sp>
            <p:nvSpPr>
              <p:cNvPr id="26" name="角丸四角形 25"/>
              <p:cNvSpPr/>
              <p:nvPr/>
            </p:nvSpPr>
            <p:spPr>
              <a:xfrm>
                <a:off x="5421160"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認知特性</a:t>
                </a:r>
              </a:p>
            </p:txBody>
          </p:sp>
        </p:grpSp>
        <p:grpSp>
          <p:nvGrpSpPr>
            <p:cNvPr id="17" name="グループ化 29"/>
            <p:cNvGrpSpPr/>
            <p:nvPr/>
          </p:nvGrpSpPr>
          <p:grpSpPr>
            <a:xfrm>
              <a:off x="5049241" y="2060848"/>
              <a:ext cx="2916216" cy="1031200"/>
              <a:chOff x="3476944" y="4269668"/>
              <a:chExt cx="2916216" cy="1031200"/>
            </a:xfrm>
          </p:grpSpPr>
          <p:grpSp>
            <p:nvGrpSpPr>
              <p:cNvPr id="21" name="グループ化 20"/>
              <p:cNvGrpSpPr/>
              <p:nvPr/>
            </p:nvGrpSpPr>
            <p:grpSpPr>
              <a:xfrm>
                <a:off x="3476944" y="4269668"/>
                <a:ext cx="2916216" cy="1031200"/>
                <a:chOff x="3476944" y="4638470"/>
                <a:chExt cx="2916216" cy="1031200"/>
              </a:xfrm>
            </p:grpSpPr>
            <p:sp>
              <p:nvSpPr>
                <p:cNvPr id="11" name="角丸四角形 10"/>
                <p:cNvSpPr/>
                <p:nvPr/>
              </p:nvSpPr>
              <p:spPr>
                <a:xfrm>
                  <a:off x="3476944" y="4638470"/>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ja-JP" altLang="en-US" dirty="0">
                      <a:solidFill>
                        <a:prstClr val="black"/>
                      </a:solidFill>
                    </a:rPr>
                    <a:t>障害特性による因子</a:t>
                  </a:r>
                </a:p>
              </p:txBody>
            </p:sp>
            <p:sp>
              <p:nvSpPr>
                <p:cNvPr id="18" name="角丸四角形 17"/>
                <p:cNvSpPr/>
                <p:nvPr/>
              </p:nvSpPr>
              <p:spPr>
                <a:xfrm>
                  <a:off x="3476944" y="5100779"/>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発達年齢</a:t>
                  </a:r>
                </a:p>
              </p:txBody>
            </p:sp>
            <p:sp>
              <p:nvSpPr>
                <p:cNvPr id="19" name="角丸四角形 18"/>
                <p:cNvSpPr/>
                <p:nvPr/>
              </p:nvSpPr>
              <p:spPr>
                <a:xfrm>
                  <a:off x="4448944"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運動特性</a:t>
                  </a:r>
                </a:p>
              </p:txBody>
            </p:sp>
            <p:sp>
              <p:nvSpPr>
                <p:cNvPr id="20" name="角丸四角形 19"/>
                <p:cNvSpPr/>
                <p:nvPr/>
              </p:nvSpPr>
              <p:spPr>
                <a:xfrm>
                  <a:off x="5421160"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感覚特性</a:t>
                  </a:r>
                </a:p>
              </p:txBody>
            </p:sp>
          </p:grpSp>
          <p:sp>
            <p:nvSpPr>
              <p:cNvPr id="27" name="角丸四角形 26"/>
              <p:cNvSpPr/>
              <p:nvPr/>
            </p:nvSpPr>
            <p:spPr>
              <a:xfrm>
                <a:off x="3476944" y="5013176"/>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認知特性</a:t>
                </a:r>
              </a:p>
            </p:txBody>
          </p:sp>
          <p:sp>
            <p:nvSpPr>
              <p:cNvPr id="28" name="角丸四角形 27"/>
              <p:cNvSpPr/>
              <p:nvPr/>
            </p:nvSpPr>
            <p:spPr>
              <a:xfrm>
                <a:off x="4448944"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学習形態</a:t>
                </a:r>
              </a:p>
            </p:txBody>
          </p:sp>
          <p:sp>
            <p:nvSpPr>
              <p:cNvPr id="29" name="角丸四角形 28"/>
              <p:cNvSpPr/>
              <p:nvPr/>
            </p:nvSpPr>
            <p:spPr>
              <a:xfrm>
                <a:off x="5421160"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400" dirty="0">
                  <a:solidFill>
                    <a:prstClr val="black"/>
                  </a:solidFill>
                </a:endParaRPr>
              </a:p>
            </p:txBody>
          </p:sp>
        </p:grpSp>
        <p:grpSp>
          <p:nvGrpSpPr>
            <p:cNvPr id="22" name="グループ化 33"/>
            <p:cNvGrpSpPr/>
            <p:nvPr/>
          </p:nvGrpSpPr>
          <p:grpSpPr>
            <a:xfrm>
              <a:off x="3482902" y="3217598"/>
              <a:ext cx="2908660" cy="1019826"/>
              <a:chOff x="1888116" y="3273270"/>
              <a:chExt cx="2908660" cy="1019826"/>
            </a:xfrm>
          </p:grpSpPr>
          <p:grpSp>
            <p:nvGrpSpPr>
              <p:cNvPr id="30" name="グループ化 16"/>
              <p:cNvGrpSpPr/>
              <p:nvPr/>
            </p:nvGrpSpPr>
            <p:grpSpPr>
              <a:xfrm>
                <a:off x="1888116" y="3273270"/>
                <a:ext cx="2905955" cy="1019826"/>
                <a:chOff x="6847656" y="4599531"/>
                <a:chExt cx="2905955" cy="1019826"/>
              </a:xfrm>
            </p:grpSpPr>
            <p:grpSp>
              <p:nvGrpSpPr>
                <p:cNvPr id="34" name="グループ化 15"/>
                <p:cNvGrpSpPr/>
                <p:nvPr/>
              </p:nvGrpSpPr>
              <p:grpSpPr>
                <a:xfrm>
                  <a:off x="6847656" y="4599531"/>
                  <a:ext cx="2905955" cy="1019826"/>
                  <a:chOff x="5623520" y="4750296"/>
                  <a:chExt cx="2905955" cy="1019826"/>
                </a:xfrm>
              </p:grpSpPr>
              <p:sp>
                <p:nvSpPr>
                  <p:cNvPr id="12" name="角丸四角形 11"/>
                  <p:cNvSpPr/>
                  <p:nvPr/>
                </p:nvSpPr>
                <p:spPr>
                  <a:xfrm>
                    <a:off x="5623520" y="4750296"/>
                    <a:ext cx="2905955" cy="10198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ja-JP" altLang="en-US" sz="1400" dirty="0">
                        <a:solidFill>
                          <a:prstClr val="black"/>
                        </a:solidFill>
                      </a:rPr>
                      <a:t>環境</a:t>
                    </a:r>
                    <a:r>
                      <a:rPr lang="en-US" altLang="ja-JP" sz="1400" dirty="0">
                        <a:solidFill>
                          <a:prstClr val="black"/>
                        </a:solidFill>
                      </a:rPr>
                      <a:t>(</a:t>
                    </a:r>
                    <a:r>
                      <a:rPr lang="ja-JP" altLang="en-US" sz="1400" dirty="0">
                        <a:solidFill>
                          <a:prstClr val="black"/>
                        </a:solidFill>
                      </a:rPr>
                      <a:t>人</a:t>
                    </a:r>
                    <a:r>
                      <a:rPr lang="en-US" altLang="ja-JP" sz="1400" dirty="0">
                        <a:solidFill>
                          <a:prstClr val="black"/>
                        </a:solidFill>
                      </a:rPr>
                      <a:t>,</a:t>
                    </a:r>
                    <a:r>
                      <a:rPr lang="ja-JP" altLang="en-US" sz="1400" dirty="0">
                        <a:solidFill>
                          <a:prstClr val="black"/>
                        </a:solidFill>
                      </a:rPr>
                      <a:t>場所</a:t>
                    </a:r>
                    <a:r>
                      <a:rPr lang="en-US" altLang="ja-JP" sz="1400" dirty="0">
                        <a:solidFill>
                          <a:prstClr val="black"/>
                        </a:solidFill>
                      </a:rPr>
                      <a:t>,</a:t>
                    </a:r>
                    <a:r>
                      <a:rPr lang="ja-JP" altLang="en-US" sz="1400" dirty="0">
                        <a:solidFill>
                          <a:prstClr val="black"/>
                        </a:solidFill>
                      </a:rPr>
                      <a:t>時間</a:t>
                    </a:r>
                    <a:r>
                      <a:rPr lang="en-US" altLang="ja-JP" sz="1400" dirty="0">
                        <a:solidFill>
                          <a:prstClr val="black"/>
                        </a:solidFill>
                      </a:rPr>
                      <a:t>)</a:t>
                    </a:r>
                    <a:r>
                      <a:rPr lang="ja-JP" altLang="en-US" sz="1400" dirty="0">
                        <a:solidFill>
                          <a:prstClr val="black"/>
                        </a:solidFill>
                      </a:rPr>
                      <a:t>による因子</a:t>
                    </a:r>
                  </a:p>
                </p:txBody>
              </p:sp>
              <p:sp>
                <p:nvSpPr>
                  <p:cNvPr id="14" name="角丸四角形 13"/>
                  <p:cNvSpPr/>
                  <p:nvPr/>
                </p:nvSpPr>
                <p:spPr>
                  <a:xfrm>
                    <a:off x="5623521" y="5205772"/>
                    <a:ext cx="964444"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家庭環境</a:t>
                    </a:r>
                  </a:p>
                </p:txBody>
              </p:sp>
            </p:grpSp>
            <p:sp>
              <p:nvSpPr>
                <p:cNvPr id="15" name="角丸四角形 14"/>
                <p:cNvSpPr/>
                <p:nvPr/>
              </p:nvSpPr>
              <p:spPr>
                <a:xfrm>
                  <a:off x="7812100" y="5055007"/>
                  <a:ext cx="957355"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友達関係</a:t>
                  </a:r>
                </a:p>
              </p:txBody>
            </p:sp>
          </p:grpSp>
          <p:sp>
            <p:nvSpPr>
              <p:cNvPr id="33" name="角丸四角形 32"/>
              <p:cNvSpPr/>
              <p:nvPr/>
            </p:nvSpPr>
            <p:spPr>
              <a:xfrm>
                <a:off x="3824560" y="3728746"/>
                <a:ext cx="972216"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solidFill>
                      <a:prstClr val="black"/>
                    </a:solidFill>
                  </a:rPr>
                  <a:t>活動の場</a:t>
                </a:r>
              </a:p>
            </p:txBody>
          </p:sp>
        </p:grpSp>
      </p:grpSp>
      <p:sp>
        <p:nvSpPr>
          <p:cNvPr id="40" name="左カーブ矢印 39"/>
          <p:cNvSpPr/>
          <p:nvPr/>
        </p:nvSpPr>
        <p:spPr>
          <a:xfrm>
            <a:off x="6768737" y="5157192"/>
            <a:ext cx="522514" cy="1080120"/>
          </a:xfrm>
          <a:prstGeom prst="curvedLeftArrow">
            <a:avLst>
              <a:gd name="adj1" fmla="val 20194"/>
              <a:gd name="adj2" fmla="val 55913"/>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a:solidFill>
                <a:prstClr val="black"/>
              </a:solidFill>
            </a:endParaRPr>
          </a:p>
        </p:txBody>
      </p:sp>
      <p:sp>
        <p:nvSpPr>
          <p:cNvPr id="39" name="左カーブ矢印 38"/>
          <p:cNvSpPr/>
          <p:nvPr/>
        </p:nvSpPr>
        <p:spPr>
          <a:xfrm>
            <a:off x="6533606" y="1484784"/>
            <a:ext cx="550554" cy="3888432"/>
          </a:xfrm>
          <a:prstGeom prst="curvedLeftArrow">
            <a:avLst>
              <a:gd name="adj1" fmla="val 35766"/>
              <a:gd name="adj2" fmla="val 70697"/>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a:solidFill>
                <a:prstClr val="black"/>
              </a:solidFill>
            </a:endParaRPr>
          </a:p>
        </p:txBody>
      </p:sp>
      <p:sp>
        <p:nvSpPr>
          <p:cNvPr id="42" name="テキスト ボックス 41"/>
          <p:cNvSpPr txBox="1"/>
          <p:nvPr/>
        </p:nvSpPr>
        <p:spPr>
          <a:xfrm>
            <a:off x="8521051" y="320242"/>
            <a:ext cx="738664" cy="6237312"/>
          </a:xfrm>
          <a:prstGeom prst="rect">
            <a:avLst/>
          </a:prstGeom>
          <a:noFill/>
        </p:spPr>
        <p:txBody>
          <a:bodyPr vert="eaVert" wrap="square" rtlCol="0">
            <a:spAutoFit/>
          </a:bodyPr>
          <a:lstStyle/>
          <a:p>
            <a:r>
              <a:rPr lang="ja-JP" altLang="en-US" dirty="0">
                <a:solidFill>
                  <a:srgbClr val="FF0000"/>
                </a:solidFill>
              </a:rPr>
              <a:t>毎回の支援でも、一年間の関わりでも</a:t>
            </a:r>
            <a:r>
              <a:rPr lang="ja-JP" altLang="en-US" dirty="0">
                <a:solidFill>
                  <a:prstClr val="black"/>
                </a:solidFill>
              </a:rPr>
              <a:t>このプロセスを繰り返す。</a:t>
            </a:r>
            <a:endParaRPr lang="en-US" altLang="ja-JP" dirty="0">
              <a:solidFill>
                <a:prstClr val="black"/>
              </a:solidFill>
            </a:endParaRPr>
          </a:p>
          <a:p>
            <a:r>
              <a:rPr lang="ja-JP" altLang="en-US" dirty="0">
                <a:solidFill>
                  <a:prstClr val="black"/>
                </a:solidFill>
              </a:rPr>
              <a:t>（意図をもって過ごすと自然と　</a:t>
            </a:r>
            <a:r>
              <a:rPr lang="ja-JP" altLang="en-US" b="1" dirty="0">
                <a:solidFill>
                  <a:prstClr val="black"/>
                </a:solidFill>
              </a:rPr>
              <a:t>ＰＤＣＡ</a:t>
            </a:r>
            <a:r>
              <a:rPr lang="ja-JP" altLang="en-US" dirty="0">
                <a:solidFill>
                  <a:prstClr val="black"/>
                </a:solidFill>
              </a:rPr>
              <a:t>サイクルが生じる）</a:t>
            </a:r>
          </a:p>
        </p:txBody>
      </p:sp>
      <p:sp>
        <p:nvSpPr>
          <p:cNvPr id="43" name="円/楕円 42"/>
          <p:cNvSpPr/>
          <p:nvPr/>
        </p:nvSpPr>
        <p:spPr>
          <a:xfrm>
            <a:off x="7480757" y="3389811"/>
            <a:ext cx="637747"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rPr>
              <a:t>活動</a:t>
            </a:r>
          </a:p>
        </p:txBody>
      </p:sp>
      <p:sp>
        <p:nvSpPr>
          <p:cNvPr id="35" name="スライド番号プレースホルダー 34">
            <a:extLst>
              <a:ext uri="{FF2B5EF4-FFF2-40B4-BE49-F238E27FC236}">
                <a16:creationId xmlns:a16="http://schemas.microsoft.com/office/drawing/2014/main" id="{DF60604A-A267-C1AF-A405-4E7B84D5B47B}"/>
              </a:ext>
            </a:extLst>
          </p:cNvPr>
          <p:cNvSpPr>
            <a:spLocks noGrp="1"/>
          </p:cNvSpPr>
          <p:nvPr>
            <p:ph type="sldNum" sz="quarter" idx="12"/>
          </p:nvPr>
        </p:nvSpPr>
        <p:spPr/>
        <p:txBody>
          <a:bodyPr/>
          <a:lstStyle/>
          <a:p>
            <a:pPr>
              <a:defRPr/>
            </a:pPr>
            <a:fld id="{FAC53EDA-CF1C-43FE-9BA8-D1A4592054A1}" type="slidenum">
              <a:rPr lang="ja-JP" altLang="en-US" smtClean="0">
                <a:solidFill>
                  <a:prstClr val="black">
                    <a:tint val="75000"/>
                  </a:prstClr>
                </a:solidFill>
              </a:rPr>
              <a:pPr>
                <a:defRPr/>
              </a:pPr>
              <a:t>14</a:t>
            </a:fld>
            <a:endParaRPr lang="ja-JP" altLang="en-US" dirty="0">
              <a:solidFill>
                <a:prstClr val="black">
                  <a:tint val="75000"/>
                </a:prstClr>
              </a:solidFill>
            </a:endParaRPr>
          </a:p>
        </p:txBody>
      </p:sp>
    </p:spTree>
    <p:extLst>
      <p:ext uri="{BB962C8B-B14F-4D97-AF65-F5344CB8AC3E}">
        <p14:creationId xmlns:p14="http://schemas.microsoft.com/office/powerpoint/2010/main" val="3798797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p:cNvSpPr>
            <a:spLocks noGrp="1" noChangeArrowheads="1"/>
          </p:cNvSpPr>
          <p:nvPr>
            <p:ph type="title"/>
          </p:nvPr>
        </p:nvSpPr>
        <p:spPr>
          <a:xfrm>
            <a:off x="272480" y="188640"/>
            <a:ext cx="8853433" cy="1008112"/>
          </a:xfrm>
        </p:spPr>
        <p:txBody>
          <a:bodyPr>
            <a:noAutofit/>
          </a:bodyPr>
          <a:lstStyle/>
          <a:p>
            <a:pPr algn="l"/>
            <a:r>
              <a:rPr lang="ja-JP" altLang="en-US" sz="2800" b="1" dirty="0">
                <a:latin typeface="+mj-ea"/>
              </a:rPr>
              <a:t>障害児通所支援による</a:t>
            </a:r>
            <a:br>
              <a:rPr lang="en-US" altLang="ja-JP" sz="4000" b="1" dirty="0">
                <a:latin typeface="+mj-ea"/>
              </a:rPr>
            </a:br>
            <a:r>
              <a:rPr lang="ja-JP" altLang="en-US" sz="3600" b="1" dirty="0">
                <a:latin typeface="+mj-ea"/>
              </a:rPr>
              <a:t>子どもへの関わりに不可欠な視点（知識）</a:t>
            </a:r>
          </a:p>
        </p:txBody>
      </p:sp>
      <p:sp>
        <p:nvSpPr>
          <p:cNvPr id="158725" name="Rectangle 5"/>
          <p:cNvSpPr>
            <a:spLocks noGrp="1" noChangeArrowheads="1"/>
          </p:cNvSpPr>
          <p:nvPr>
            <p:ph type="body" sz="half" idx="2"/>
          </p:nvPr>
        </p:nvSpPr>
        <p:spPr>
          <a:xfrm>
            <a:off x="495300" y="1400316"/>
            <a:ext cx="9151017" cy="4752528"/>
          </a:xfrm>
        </p:spPr>
        <p:txBody>
          <a:bodyPr>
            <a:normAutofit fontScale="92500" lnSpcReduction="10000"/>
          </a:bodyPr>
          <a:lstStyle/>
          <a:p>
            <a:pPr marL="0" indent="0">
              <a:lnSpc>
                <a:spcPct val="90000"/>
              </a:lnSpc>
              <a:buNone/>
            </a:pPr>
            <a:r>
              <a:rPr lang="ja-JP" altLang="en-US" sz="3000" dirty="0"/>
              <a:t>⇒</a:t>
            </a:r>
            <a:r>
              <a:rPr lang="ja-JP" altLang="en-US" sz="3000" dirty="0">
                <a:solidFill>
                  <a:srgbClr val="FF0000"/>
                </a:solidFill>
              </a:rPr>
              <a:t>多面的</a:t>
            </a:r>
            <a:r>
              <a:rPr lang="ja-JP" altLang="en-US" sz="3000" dirty="0"/>
              <a:t>に見れる感性の基盤</a:t>
            </a:r>
            <a:endParaRPr lang="en-US" altLang="ja-JP" sz="3000" dirty="0"/>
          </a:p>
          <a:p>
            <a:pPr marL="719138" lvl="1" indent="-201613">
              <a:lnSpc>
                <a:spcPct val="90000"/>
              </a:lnSpc>
            </a:pPr>
            <a:r>
              <a:rPr lang="ja-JP" altLang="en-US" dirty="0"/>
              <a:t>疾患や状態</a:t>
            </a:r>
            <a:r>
              <a:rPr lang="ja-JP" altLang="en-US" sz="1600" dirty="0"/>
              <a:t>（診断、特徴、禁忌、予後等）</a:t>
            </a:r>
            <a:r>
              <a:rPr lang="ja-JP" altLang="en-US" dirty="0"/>
              <a:t>に関すること</a:t>
            </a:r>
            <a:endParaRPr lang="en-US" altLang="ja-JP" dirty="0"/>
          </a:p>
          <a:p>
            <a:pPr marL="719138" lvl="1" indent="-201613">
              <a:lnSpc>
                <a:spcPct val="90000"/>
              </a:lnSpc>
            </a:pPr>
            <a:endParaRPr lang="en-US" altLang="ja-JP" dirty="0"/>
          </a:p>
          <a:p>
            <a:pPr marL="719138" lvl="1" indent="-201613">
              <a:lnSpc>
                <a:spcPct val="90000"/>
              </a:lnSpc>
            </a:pPr>
            <a:r>
              <a:rPr lang="ja-JP" altLang="en-US" dirty="0"/>
              <a:t>成長</a:t>
            </a:r>
            <a:r>
              <a:rPr lang="ja-JP" altLang="en-US" sz="1600" dirty="0"/>
              <a:t>（年齢、体の大きさ、手足の長さ、食事の量等）</a:t>
            </a:r>
            <a:r>
              <a:rPr lang="ja-JP" altLang="en-US" dirty="0"/>
              <a:t>に関すること</a:t>
            </a:r>
            <a:endParaRPr lang="en-US" altLang="ja-JP" dirty="0"/>
          </a:p>
          <a:p>
            <a:pPr marL="719138" lvl="1" indent="-201613">
              <a:lnSpc>
                <a:spcPct val="90000"/>
              </a:lnSpc>
            </a:pPr>
            <a:endParaRPr lang="en-US" altLang="ja-JP" dirty="0"/>
          </a:p>
          <a:p>
            <a:pPr marL="719138" lvl="1" indent="-201613">
              <a:lnSpc>
                <a:spcPct val="90000"/>
              </a:lnSpc>
            </a:pPr>
            <a:r>
              <a:rPr lang="ja-JP" altLang="en-US" dirty="0"/>
              <a:t>運動発達</a:t>
            </a:r>
            <a:r>
              <a:rPr lang="ja-JP" altLang="en-US" sz="1600" dirty="0"/>
              <a:t>（筋肉の緊張、動き滑らかさ、パワー等）</a:t>
            </a:r>
            <a:r>
              <a:rPr lang="ja-JP" altLang="en-US" dirty="0"/>
              <a:t>に関すること　</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感覚</a:t>
            </a:r>
            <a:r>
              <a:rPr lang="ja-JP" altLang="en-US" sz="1600" dirty="0"/>
              <a:t>（好む感覚、苦手な感覚、鋭い感覚、鈍い感覚等）</a:t>
            </a:r>
            <a:r>
              <a:rPr lang="ja-JP" altLang="en-US" dirty="0"/>
              <a:t>に関すること</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知能や学習</a:t>
            </a:r>
            <a:r>
              <a:rPr lang="ja-JP" altLang="en-US" sz="1600" dirty="0"/>
              <a:t>（好きな遊び、得意な遊び、好きな教科、苦手な教科等）</a:t>
            </a:r>
            <a:r>
              <a:rPr lang="ja-JP" altLang="en-US" dirty="0"/>
              <a:t>に関すること</a:t>
            </a:r>
            <a:endParaRPr lang="en-US" altLang="ja-JP" dirty="0"/>
          </a:p>
          <a:p>
            <a:pPr marL="719138" lvl="1" indent="-201613">
              <a:lnSpc>
                <a:spcPct val="90000"/>
              </a:lnSpc>
            </a:pPr>
            <a:endParaRPr lang="ja-JP" altLang="en-US" sz="1700" dirty="0"/>
          </a:p>
          <a:p>
            <a:pPr marL="719138" lvl="1" indent="-201613">
              <a:lnSpc>
                <a:spcPct val="90000"/>
              </a:lnSpc>
            </a:pPr>
            <a:r>
              <a:rPr lang="ja-JP" altLang="en-US" dirty="0"/>
              <a:t>子どもと集団</a:t>
            </a:r>
            <a:r>
              <a:rPr lang="ja-JP" altLang="en-US" sz="1600" dirty="0"/>
              <a:t>（誰と遊ぶ、どんな友達とどのように遊ぶ、つるむ等）</a:t>
            </a:r>
            <a:r>
              <a:rPr lang="ja-JP" altLang="en-US" dirty="0"/>
              <a:t>に関すること</a:t>
            </a:r>
            <a:endParaRPr lang="ja-JP" altLang="en-US" sz="1700" dirty="0"/>
          </a:p>
          <a:p>
            <a:pPr marL="0" indent="0">
              <a:lnSpc>
                <a:spcPct val="90000"/>
              </a:lnSpc>
              <a:buNone/>
            </a:pPr>
            <a:endParaRPr lang="en-US" altLang="ja-JP" sz="3000" dirty="0"/>
          </a:p>
          <a:p>
            <a:pPr marL="0" indent="0">
              <a:lnSpc>
                <a:spcPct val="90000"/>
              </a:lnSpc>
              <a:buNone/>
            </a:pPr>
            <a:r>
              <a:rPr lang="ja-JP" altLang="en-US" sz="3000" dirty="0"/>
              <a:t>⇒</a:t>
            </a:r>
            <a:r>
              <a:rPr lang="ja-JP" altLang="en-US" sz="3000" dirty="0">
                <a:solidFill>
                  <a:srgbClr val="FF0000"/>
                </a:solidFill>
              </a:rPr>
              <a:t>複合的</a:t>
            </a:r>
            <a:r>
              <a:rPr lang="ja-JP" altLang="en-US" sz="3000" dirty="0"/>
              <a:t>に関われる関係機関とのつながり</a:t>
            </a:r>
            <a:endParaRPr lang="en-US" altLang="ja-JP" dirty="0"/>
          </a:p>
        </p:txBody>
      </p:sp>
      <p:sp>
        <p:nvSpPr>
          <p:cNvPr id="2" name="スライド番号プレースホルダー 1">
            <a:extLst>
              <a:ext uri="{FF2B5EF4-FFF2-40B4-BE49-F238E27FC236}">
                <a16:creationId xmlns:a16="http://schemas.microsoft.com/office/drawing/2014/main" id="{0E165E7B-F130-94F4-70E3-490883D47BDF}"/>
              </a:ext>
            </a:extLst>
          </p:cNvPr>
          <p:cNvSpPr>
            <a:spLocks noGrp="1"/>
          </p:cNvSpPr>
          <p:nvPr>
            <p:ph type="sldNum" sz="quarter" idx="12"/>
          </p:nvPr>
        </p:nvSpPr>
        <p:spPr/>
        <p:txBody>
          <a:bodyPr/>
          <a:lstStyle/>
          <a:p>
            <a:pPr>
              <a:defRPr/>
            </a:pPr>
            <a:fld id="{B8A44F43-2FC4-4250-9B16-621291906B81}" type="slidenum">
              <a:rPr lang="ja-JP" altLang="en-US" smtClean="0">
                <a:solidFill>
                  <a:prstClr val="black">
                    <a:tint val="75000"/>
                  </a:prstClr>
                </a:solidFill>
              </a:rPr>
              <a:pPr>
                <a:defRPr/>
              </a:pPr>
              <a:t>15</a:t>
            </a:fld>
            <a:endParaRPr lang="ja-JP" altLang="en-US" dirty="0">
              <a:solidFill>
                <a:prstClr val="black">
                  <a:tint val="75000"/>
                </a:prstClr>
              </a:solidFill>
            </a:endParaRPr>
          </a:p>
        </p:txBody>
      </p:sp>
    </p:spTree>
    <p:extLst>
      <p:ext uri="{BB962C8B-B14F-4D97-AF65-F5344CB8AC3E}">
        <p14:creationId xmlns:p14="http://schemas.microsoft.com/office/powerpoint/2010/main" val="4154789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7FB4A582-DEB5-4557-89A8-B0B763B6AA57}"/>
              </a:ext>
            </a:extLst>
          </p:cNvPr>
          <p:cNvGrpSpPr/>
          <p:nvPr/>
        </p:nvGrpSpPr>
        <p:grpSpPr>
          <a:xfrm>
            <a:off x="478744" y="1501404"/>
            <a:ext cx="8938752" cy="4613202"/>
            <a:chOff x="-257135" y="1095897"/>
            <a:chExt cx="9683653" cy="4997636"/>
          </a:xfrm>
        </p:grpSpPr>
        <p:sp>
          <p:nvSpPr>
            <p:cNvPr id="13" name="四角形吹き出し 12"/>
            <p:cNvSpPr/>
            <p:nvPr/>
          </p:nvSpPr>
          <p:spPr>
            <a:xfrm>
              <a:off x="-232331" y="4744444"/>
              <a:ext cx="2162173" cy="1340740"/>
            </a:xfrm>
            <a:prstGeom prst="wedgeRectCallout">
              <a:avLst>
                <a:gd name="adj1" fmla="val 130593"/>
                <a:gd name="adj2" fmla="val -25415"/>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本人の能力把握と教育活動の内容の妥当性について検討し、補完と補填を行う</a:t>
              </a:r>
            </a:p>
          </p:txBody>
        </p:sp>
        <p:sp>
          <p:nvSpPr>
            <p:cNvPr id="12" name="四角形吹き出し 11"/>
            <p:cNvSpPr/>
            <p:nvPr/>
          </p:nvSpPr>
          <p:spPr>
            <a:xfrm>
              <a:off x="7020699" y="2787407"/>
              <a:ext cx="2405819" cy="789904"/>
            </a:xfrm>
            <a:prstGeom prst="wedgeRectCallout">
              <a:avLst>
                <a:gd name="adj1" fmla="val -101110"/>
                <a:gd name="adj2" fmla="val -34622"/>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理解度と興味をすり合わせ、「おもろい</a:t>
              </a:r>
              <a:r>
                <a:rPr kumimoji="0" lang="en-US" altLang="ja-JP" sz="1662" dirty="0">
                  <a:solidFill>
                    <a:prstClr val="black"/>
                  </a:solidFill>
                  <a:latin typeface="Calibri"/>
                  <a:ea typeface="ＭＳ Ｐゴシック" panose="020B0600070205080204" pitchFamily="50" charset="-128"/>
                </a:rPr>
                <a:t>!</a:t>
              </a:r>
              <a:r>
                <a:rPr kumimoji="0" lang="ja-JP" altLang="en-US" sz="1662" dirty="0">
                  <a:solidFill>
                    <a:prstClr val="black"/>
                  </a:solidFill>
                  <a:latin typeface="Calibri"/>
                  <a:ea typeface="ＭＳ Ｐゴシック" panose="020B0600070205080204" pitchFamily="50" charset="-128"/>
                </a:rPr>
                <a:t>」と思わせる技術</a:t>
              </a:r>
            </a:p>
          </p:txBody>
        </p:sp>
        <p:sp>
          <p:nvSpPr>
            <p:cNvPr id="16" name="四角形吹き出し 15"/>
            <p:cNvSpPr/>
            <p:nvPr/>
          </p:nvSpPr>
          <p:spPr>
            <a:xfrm>
              <a:off x="-257135" y="2420887"/>
              <a:ext cx="2272825" cy="635087"/>
            </a:xfrm>
            <a:prstGeom prst="wedgeRectCallout">
              <a:avLst>
                <a:gd name="adj1" fmla="val 105046"/>
                <a:gd name="adj2" fmla="val -43240"/>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algn="ctr" defTabSz="457200"/>
              <a:r>
                <a:rPr kumimoji="0" lang="ja-JP" altLang="en-US" sz="1662" dirty="0">
                  <a:solidFill>
                    <a:prstClr val="black"/>
                  </a:solidFill>
                  <a:latin typeface="Calibri"/>
                  <a:ea typeface="ＭＳ Ｐゴシック" panose="020B0600070205080204" pitchFamily="50" charset="-128"/>
                </a:rPr>
                <a:t>本人の能力把握と適切な課題の提供</a:t>
              </a:r>
            </a:p>
          </p:txBody>
        </p:sp>
        <p:grpSp>
          <p:nvGrpSpPr>
            <p:cNvPr id="9" name="グループ化 8"/>
            <p:cNvGrpSpPr/>
            <p:nvPr/>
          </p:nvGrpSpPr>
          <p:grpSpPr>
            <a:xfrm>
              <a:off x="395536" y="1095897"/>
              <a:ext cx="8280920" cy="4997636"/>
              <a:chOff x="611560" y="2002291"/>
              <a:chExt cx="7128792" cy="2574805"/>
            </a:xfrm>
          </p:grpSpPr>
          <p:sp>
            <p:nvSpPr>
              <p:cNvPr id="2" name="テキスト ボックス 1"/>
              <p:cNvSpPr txBox="1"/>
              <p:nvPr/>
            </p:nvSpPr>
            <p:spPr>
              <a:xfrm>
                <a:off x="611560" y="2002291"/>
                <a:ext cx="7128792" cy="241783"/>
              </a:xfrm>
              <a:prstGeom prst="rect">
                <a:avLst/>
              </a:prstGeom>
              <a:noFill/>
            </p:spPr>
            <p:txBody>
              <a:bodyPr wrap="square" rtlCol="0">
                <a:spAutoFit/>
              </a:bodyPr>
              <a:lstStyle/>
              <a:p>
                <a:pPr marL="750296" indent="-750296" algn="ctr" defTabSz="457200">
                  <a:spcBef>
                    <a:spcPts val="277"/>
                  </a:spcBef>
                </a:pPr>
                <a:r>
                  <a:rPr kumimoji="0" lang="ja-JP" altLang="en-US" sz="2215"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ア　自立支援と日常生活の充実のための指導・訓練</a:t>
                </a:r>
              </a:p>
            </p:txBody>
          </p:sp>
          <p:sp>
            <p:nvSpPr>
              <p:cNvPr id="8" name="Rectangle 1"/>
              <p:cNvSpPr>
                <a:spLocks noChangeArrowheads="1"/>
              </p:cNvSpPr>
              <p:nvPr/>
            </p:nvSpPr>
            <p:spPr bwMode="auto">
              <a:xfrm>
                <a:off x="2161297" y="2276845"/>
                <a:ext cx="3984860" cy="2300251"/>
              </a:xfrm>
              <a:prstGeom prst="rect">
                <a:avLst/>
              </a:prstGeom>
              <a:noFill/>
              <a:ln w="9525">
                <a:noFill/>
                <a:miter lim="800000"/>
                <a:headEnd/>
                <a:tailEnd/>
              </a:ln>
            </p:spPr>
            <p:txBody>
              <a:bodyPr wrap="square" anchor="t" anchorCtr="0">
                <a:noAutofit/>
              </a:bodyPr>
              <a:lstStyle/>
              <a:p>
                <a:pPr marL="2931" indent="-2931" defTabSz="457200">
                  <a:lnSpc>
                    <a:spcPct val="150000"/>
                  </a:lnSpc>
                  <a:spcBef>
                    <a:spcPts val="277"/>
                  </a:spcBef>
                </a:pP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子どもの発達に応じて</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必要となる</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基本的生活習慣</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や</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生活態度を養うための訓練</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を行う。訓練に際しては、</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子どもが意欲的に</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プログラムに関われるように工夫し、</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成功体験の積み増し</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により、自己肯定感を育めるようにする。</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将来の自立や地域生活を見据えた</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訓練等を行う場合には、子どもが通う学校で行われている</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教育活動をふまえ、方針や役割分担等</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を共有できるように学校との連携を図りながら支援を行う。</a:t>
                </a:r>
                <a:endParaRPr kumimoji="0" lang="en-US" altLang="ja-JP"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endParaRPr>
              </a:p>
            </p:txBody>
          </p:sp>
        </p:grpSp>
        <p:sp>
          <p:nvSpPr>
            <p:cNvPr id="11" name="四角形吹き出し 10"/>
            <p:cNvSpPr/>
            <p:nvPr/>
          </p:nvSpPr>
          <p:spPr>
            <a:xfrm>
              <a:off x="-257135" y="1628800"/>
              <a:ext cx="2119280" cy="493957"/>
            </a:xfrm>
            <a:prstGeom prst="wedgeRectCallout">
              <a:avLst>
                <a:gd name="adj1" fmla="val 67241"/>
                <a:gd name="adj2" fmla="val 31108"/>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algn="ctr" defTabSz="457200"/>
              <a:r>
                <a:rPr kumimoji="0" lang="ja-JP" altLang="en-US" sz="1662" dirty="0">
                  <a:solidFill>
                    <a:prstClr val="black"/>
                  </a:solidFill>
                  <a:latin typeface="Calibri"/>
                  <a:ea typeface="ＭＳ Ｐゴシック" panose="020B0600070205080204" pitchFamily="50" charset="-128"/>
                </a:rPr>
                <a:t>発達段階の把握</a:t>
              </a:r>
            </a:p>
          </p:txBody>
        </p:sp>
        <p:sp>
          <p:nvSpPr>
            <p:cNvPr id="14" name="四角形吹き出し 13"/>
            <p:cNvSpPr/>
            <p:nvPr/>
          </p:nvSpPr>
          <p:spPr>
            <a:xfrm>
              <a:off x="7029369" y="4165110"/>
              <a:ext cx="2342828" cy="1411189"/>
            </a:xfrm>
            <a:prstGeom prst="wedgeRectCallout">
              <a:avLst>
                <a:gd name="adj1" fmla="val -73268"/>
                <a:gd name="adj2" fmla="val -45879"/>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現状の資源を理解し、これからの社会環境や見極め、創造性をもってとりくめる</a:t>
              </a:r>
            </a:p>
          </p:txBody>
        </p:sp>
        <p:sp>
          <p:nvSpPr>
            <p:cNvPr id="15" name="四角形吹き出し 14"/>
            <p:cNvSpPr/>
            <p:nvPr/>
          </p:nvSpPr>
          <p:spPr>
            <a:xfrm>
              <a:off x="-257135" y="3190434"/>
              <a:ext cx="2190251" cy="1080570"/>
            </a:xfrm>
            <a:prstGeom prst="wedgeRectCallout">
              <a:avLst>
                <a:gd name="adj1" fmla="val 58719"/>
                <a:gd name="adj2" fmla="val 3919"/>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適切なストレスを与え、「できた！」と実感できる体験を提供する</a:t>
              </a:r>
            </a:p>
          </p:txBody>
        </p:sp>
        <p:sp>
          <p:nvSpPr>
            <p:cNvPr id="17" name="四角形吹き出し 16"/>
            <p:cNvSpPr/>
            <p:nvPr/>
          </p:nvSpPr>
          <p:spPr>
            <a:xfrm>
              <a:off x="6970206" y="1681572"/>
              <a:ext cx="2422267" cy="493957"/>
            </a:xfrm>
            <a:prstGeom prst="wedgeRectCallout">
              <a:avLst>
                <a:gd name="adj1" fmla="val -69086"/>
                <a:gd name="adj2" fmla="val 25111"/>
              </a:avLst>
            </a:prstGeom>
            <a:gradFill>
              <a:gsLst>
                <a:gs pos="0">
                  <a:schemeClr val="accent2">
                    <a:lumMod val="110000"/>
                    <a:satMod val="105000"/>
                    <a:tint val="67000"/>
                  </a:schemeClr>
                </a:gs>
                <a:gs pos="100000">
                  <a:schemeClr val="accent2">
                    <a:lumMod val="105000"/>
                    <a:satMod val="103000"/>
                    <a:tint val="73000"/>
                    <a:alpha val="46000"/>
                  </a:schemeClr>
                </a:gs>
                <a:gs pos="100000">
                  <a:schemeClr val="accent2">
                    <a:lumMod val="105000"/>
                    <a:satMod val="109000"/>
                    <a:tint val="81000"/>
                  </a:schemeClr>
                </a:gs>
              </a:gsLst>
              <a:lin ang="5400000" scaled="0"/>
            </a:gradFill>
          </p:spPr>
          <p:style>
            <a:lnRef idx="1">
              <a:schemeClr val="accent2"/>
            </a:lnRef>
            <a:fillRef idx="2">
              <a:schemeClr val="accent2"/>
            </a:fillRef>
            <a:effectRef idx="1">
              <a:schemeClr val="accent2"/>
            </a:effectRef>
            <a:fontRef idx="minor">
              <a:schemeClr val="dk1"/>
            </a:fontRef>
          </p:style>
          <p:txBody>
            <a:bodyPr rtlCol="0" anchor="ctr"/>
            <a:lstStyle/>
            <a:p>
              <a:pPr algn="ctr" defTabSz="457200"/>
              <a:r>
                <a:rPr kumimoji="0" lang="ja-JP" altLang="en-US" sz="1662" dirty="0">
                  <a:solidFill>
                    <a:prstClr val="black"/>
                  </a:solidFill>
                  <a:latin typeface="Calibri"/>
                  <a:ea typeface="ＭＳ Ｐゴシック" panose="020B0600070205080204" pitchFamily="50" charset="-128"/>
                </a:rPr>
                <a:t>生活年齢に応じた</a:t>
              </a:r>
            </a:p>
          </p:txBody>
        </p:sp>
      </p:grpSp>
      <p:sp>
        <p:nvSpPr>
          <p:cNvPr id="18" name="Rectangle 3"/>
          <p:cNvSpPr txBox="1">
            <a:spLocks noChangeArrowheads="1"/>
          </p:cNvSpPr>
          <p:nvPr/>
        </p:nvSpPr>
        <p:spPr bwMode="auto">
          <a:xfrm>
            <a:off x="775405" y="513996"/>
            <a:ext cx="8397904" cy="761370"/>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spc="-92" dirty="0">
                <a:solidFill>
                  <a:srgbClr val="000000"/>
                </a:solidFill>
                <a:latin typeface="Calibri"/>
                <a:ea typeface="ＭＳ Ｐゴシック" panose="020B0600070205080204" pitchFamily="50" charset="-128"/>
              </a:rPr>
              <a:t>発達や障害の視点と専門性とは</a:t>
            </a:r>
            <a:endParaRPr kumimoji="0" lang="en-US" altLang="ja-JP" sz="3323" spc="-92" dirty="0">
              <a:solidFill>
                <a:srgbClr val="000000"/>
              </a:solidFill>
              <a:latin typeface="Calibri"/>
              <a:ea typeface="ＭＳ Ｐゴシック" panose="020B0600070205080204" pitchFamily="50" charset="-128"/>
            </a:endParaRPr>
          </a:p>
          <a:p>
            <a:pPr algn="ctr" defTabSz="457200">
              <a:lnSpc>
                <a:spcPct val="80000"/>
              </a:lnSpc>
              <a:spcBef>
                <a:spcPct val="20000"/>
              </a:spcBef>
            </a:pPr>
            <a:r>
              <a:rPr kumimoji="0" lang="ja-JP" altLang="en-US" sz="2000" spc="-92" dirty="0">
                <a:solidFill>
                  <a:srgbClr val="000000"/>
                </a:solidFill>
                <a:latin typeface="Calibri"/>
                <a:ea typeface="ＭＳ Ｐゴシック" panose="020B0600070205080204" pitchFamily="50" charset="-128"/>
              </a:rPr>
              <a:t>アセスメントと視点（知識）の重要性</a:t>
            </a:r>
            <a:endParaRPr kumimoji="0" lang="en-US" altLang="ja-JP" sz="1846" spc="-92" dirty="0">
              <a:solidFill>
                <a:srgbClr val="000000"/>
              </a:solidFill>
              <a:latin typeface="Calibri"/>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60437482-3583-C494-AE1A-15CBC2D53CEA}"/>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16</a:t>
            </a:fld>
            <a:endParaRPr lang="ja-JP" altLang="en-US">
              <a:solidFill>
                <a:prstClr val="black">
                  <a:tint val="75000"/>
                </a:prstClr>
              </a:solidFill>
              <a:latin typeface="Calibri" panose="020F0502020204030204"/>
              <a:ea typeface="游ゴシック" panose="020B0400000000000000" pitchFamily="50" charset="-128"/>
            </a:endParaRPr>
          </a:p>
        </p:txBody>
      </p:sp>
      <p:sp>
        <p:nvSpPr>
          <p:cNvPr id="19" name="Rectangle 3">
            <a:extLst>
              <a:ext uri="{FF2B5EF4-FFF2-40B4-BE49-F238E27FC236}">
                <a16:creationId xmlns:a16="http://schemas.microsoft.com/office/drawing/2014/main" id="{55BC6D0B-1B15-28AE-1915-8D64AE7FBA08}"/>
              </a:ext>
            </a:extLst>
          </p:cNvPr>
          <p:cNvSpPr txBox="1">
            <a:spLocks noChangeArrowheads="1"/>
          </p:cNvSpPr>
          <p:nvPr/>
        </p:nvSpPr>
        <p:spPr bwMode="auto">
          <a:xfrm>
            <a:off x="5169024" y="6118775"/>
            <a:ext cx="4536504" cy="320023"/>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1846" spc="-92" dirty="0">
                <a:solidFill>
                  <a:srgbClr val="000000"/>
                </a:solidFill>
                <a:latin typeface="Calibri"/>
                <a:ea typeface="ＭＳ Ｐゴシック" panose="020B0600070205080204" pitchFamily="50" charset="-128"/>
              </a:rPr>
              <a:t>（放課後等ガイドライン 「基本活動」より）</a:t>
            </a:r>
            <a:endParaRPr kumimoji="0" lang="en-US" altLang="ja-JP" sz="1846" spc="-92" dirty="0">
              <a:solidFill>
                <a:srgbClr val="000000"/>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080977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222778CA-DFB3-4B88-AD27-5171D5CF0B0C}"/>
              </a:ext>
            </a:extLst>
          </p:cNvPr>
          <p:cNvGrpSpPr/>
          <p:nvPr/>
        </p:nvGrpSpPr>
        <p:grpSpPr>
          <a:xfrm>
            <a:off x="272480" y="1242587"/>
            <a:ext cx="9361040" cy="5113765"/>
            <a:chOff x="-498565" y="1060383"/>
            <a:chExt cx="10141127" cy="5539913"/>
          </a:xfrm>
        </p:grpSpPr>
        <p:sp>
          <p:nvSpPr>
            <p:cNvPr id="12" name="角丸四角形吹き出し 11"/>
            <p:cNvSpPr/>
            <p:nvPr/>
          </p:nvSpPr>
          <p:spPr>
            <a:xfrm>
              <a:off x="666686" y="5330486"/>
              <a:ext cx="5976664" cy="1269810"/>
            </a:xfrm>
            <a:prstGeom prst="wedgeRoundRectCallout">
              <a:avLst>
                <a:gd name="adj1" fmla="val -10140"/>
                <a:gd name="adj2" fmla="val -1180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本人が「自分から」触れる過程を大切にしてください。</a:t>
              </a:r>
              <a:endParaRPr kumimoji="0" lang="en-US" altLang="ja-JP" sz="1662" dirty="0">
                <a:solidFill>
                  <a:prstClr val="black"/>
                </a:solidFill>
                <a:latin typeface="Calibri"/>
                <a:ea typeface="ＭＳ Ｐゴシック" panose="020B0600070205080204" pitchFamily="50" charset="-128"/>
              </a:endParaRPr>
            </a:p>
            <a:p>
              <a:pPr defTabSz="457200"/>
              <a:r>
                <a:rPr kumimoji="0" lang="ja-JP" altLang="en-US" sz="1662" dirty="0">
                  <a:solidFill>
                    <a:prstClr val="black"/>
                  </a:solidFill>
                  <a:latin typeface="Calibri"/>
                  <a:ea typeface="ＭＳ Ｐゴシック" panose="020B0600070205080204" pitchFamily="50" charset="-128"/>
                </a:rPr>
                <a:t>時には背中をおしてあげることも必要ですが、根拠ない支援者の思い込みで背中を押すのは突き落としているのと同じことになります。</a:t>
              </a:r>
            </a:p>
          </p:txBody>
        </p:sp>
        <p:sp>
          <p:nvSpPr>
            <p:cNvPr id="9" name="四角形吹き出し 8"/>
            <p:cNvSpPr/>
            <p:nvPr/>
          </p:nvSpPr>
          <p:spPr>
            <a:xfrm>
              <a:off x="-498565" y="2820353"/>
              <a:ext cx="2244251" cy="1654007"/>
            </a:xfrm>
            <a:prstGeom prst="wedgeRectCallout">
              <a:avLst>
                <a:gd name="adj1" fmla="val 66659"/>
                <a:gd name="adj2" fmla="val 27"/>
              </a:avLst>
            </a:prstGeom>
            <a:gradFill>
              <a:gsLst>
                <a:gs pos="0">
                  <a:schemeClr val="accent2">
                    <a:lumMod val="110000"/>
                    <a:satMod val="105000"/>
                    <a:tint val="67000"/>
                  </a:schemeClr>
                </a:gs>
                <a:gs pos="100000">
                  <a:schemeClr val="accent2">
                    <a:lumMod val="105000"/>
                    <a:satMod val="103000"/>
                    <a:tint val="73000"/>
                    <a:alpha val="49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こどもが表現できる機能や方法を把握してますか？それを引き出すことができますか？</a:t>
              </a:r>
            </a:p>
          </p:txBody>
        </p:sp>
        <p:sp>
          <p:nvSpPr>
            <p:cNvPr id="8" name="四角形吹き出し 7"/>
            <p:cNvSpPr/>
            <p:nvPr/>
          </p:nvSpPr>
          <p:spPr>
            <a:xfrm>
              <a:off x="6948263" y="2496869"/>
              <a:ext cx="2694299" cy="934460"/>
            </a:xfrm>
            <a:prstGeom prst="wedgeRectCallout">
              <a:avLst>
                <a:gd name="adj1" fmla="val -80477"/>
                <a:gd name="adj2" fmla="val 11283"/>
              </a:avLst>
            </a:prstGeom>
            <a:gradFill>
              <a:gsLst>
                <a:gs pos="0">
                  <a:schemeClr val="accent2">
                    <a:lumMod val="110000"/>
                    <a:satMod val="105000"/>
                    <a:tint val="67000"/>
                  </a:schemeClr>
                </a:gs>
                <a:gs pos="100000">
                  <a:schemeClr val="accent2">
                    <a:lumMod val="105000"/>
                    <a:satMod val="103000"/>
                    <a:tint val="73000"/>
                    <a:alpha val="49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支援者が、表現のバリーションを持っていますか？</a:t>
              </a:r>
            </a:p>
          </p:txBody>
        </p:sp>
        <p:grpSp>
          <p:nvGrpSpPr>
            <p:cNvPr id="4" name="グループ化 3"/>
            <p:cNvGrpSpPr/>
            <p:nvPr/>
          </p:nvGrpSpPr>
          <p:grpSpPr>
            <a:xfrm>
              <a:off x="1187624" y="2348880"/>
              <a:ext cx="5976664" cy="2613918"/>
              <a:chOff x="856532" y="4695527"/>
              <a:chExt cx="5976664" cy="4077165"/>
            </a:xfrm>
          </p:grpSpPr>
          <p:sp>
            <p:nvSpPr>
              <p:cNvPr id="6" name="Rectangle 1"/>
              <p:cNvSpPr>
                <a:spLocks noChangeArrowheads="1"/>
              </p:cNvSpPr>
              <p:nvPr/>
            </p:nvSpPr>
            <p:spPr bwMode="auto">
              <a:xfrm>
                <a:off x="1720628" y="5157192"/>
                <a:ext cx="5112568" cy="3615500"/>
              </a:xfrm>
              <a:prstGeom prst="rect">
                <a:avLst/>
              </a:prstGeom>
              <a:noFill/>
              <a:ln w="9525">
                <a:noFill/>
                <a:miter lim="800000"/>
                <a:headEnd/>
                <a:tailEnd/>
              </a:ln>
            </p:spPr>
            <p:txBody>
              <a:bodyPr wrap="square" anchor="t" anchorCtr="0">
                <a:noAutofit/>
              </a:bodyPr>
              <a:lstStyle/>
              <a:p>
                <a:pPr marL="2931" indent="-2931" defTabSz="457200">
                  <a:lnSpc>
                    <a:spcPct val="150000"/>
                  </a:lnSpc>
                  <a:spcBef>
                    <a:spcPts val="277"/>
                  </a:spcBef>
                </a:pP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創作活動では、</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のびのびと自由な表現</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をさせ、</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表現する喜びを通じて</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、生活を彩る感性を育む。創作活動の実施に際しては、できるだけ</a:t>
                </a:r>
                <a:r>
                  <a:rPr kumimoji="0" lang="ja-JP" altLang="en-US" sz="1754" b="1"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自然に触れる機会を設け</a:t>
                </a:r>
                <a:r>
                  <a:rPr kumimoji="0" lang="ja-JP" altLang="en-US"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、季節の変化に興味を持てるようにし、豊かな感性を培う。</a:t>
                </a:r>
                <a:endParaRPr kumimoji="0" lang="en-US" altLang="ja-JP" sz="1754"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endParaRPr>
              </a:p>
            </p:txBody>
          </p:sp>
          <p:sp>
            <p:nvSpPr>
              <p:cNvPr id="3" name="テキスト ボックス 2"/>
              <p:cNvSpPr txBox="1"/>
              <p:nvPr/>
            </p:nvSpPr>
            <p:spPr>
              <a:xfrm>
                <a:off x="856532" y="4695527"/>
                <a:ext cx="2736304" cy="732003"/>
              </a:xfrm>
              <a:prstGeom prst="rect">
                <a:avLst/>
              </a:prstGeom>
              <a:noFill/>
            </p:spPr>
            <p:txBody>
              <a:bodyPr wrap="square" rtlCol="0">
                <a:spAutoFit/>
              </a:bodyPr>
              <a:lstStyle/>
              <a:p>
                <a:pPr marL="167058" defTabSz="457200">
                  <a:spcBef>
                    <a:spcPts val="1108"/>
                  </a:spcBef>
                </a:pPr>
                <a:r>
                  <a:rPr kumimoji="0" lang="ja-JP" altLang="en-US" sz="2215" u="sng" dirty="0">
                    <a:solidFill>
                      <a:srgbClr val="000000"/>
                    </a:solidFill>
                    <a:latin typeface="ＭＳ Ｐゴシック" panose="020B0600070205080204" pitchFamily="50" charset="-128"/>
                    <a:ea typeface="ＭＳ Ｐゴシック" panose="020B0600070205080204" pitchFamily="50" charset="-128"/>
                    <a:cs typeface="HG丸ｺﾞｼｯｸM-PRO" pitchFamily="50" charset="-128"/>
                  </a:rPr>
                  <a:t>イ　創作活動</a:t>
                </a:r>
              </a:p>
            </p:txBody>
          </p:sp>
        </p:grpSp>
        <p:sp>
          <p:nvSpPr>
            <p:cNvPr id="10" name="四角形吹き出し 9"/>
            <p:cNvSpPr/>
            <p:nvPr/>
          </p:nvSpPr>
          <p:spPr>
            <a:xfrm>
              <a:off x="7297483" y="3967130"/>
              <a:ext cx="2345079" cy="1363356"/>
            </a:xfrm>
            <a:prstGeom prst="wedgeRectCallout">
              <a:avLst>
                <a:gd name="adj1" fmla="val -76512"/>
                <a:gd name="adj2" fmla="val -56205"/>
              </a:avLst>
            </a:prstGeom>
            <a:gradFill>
              <a:gsLst>
                <a:gs pos="0">
                  <a:schemeClr val="accent2">
                    <a:lumMod val="110000"/>
                    <a:satMod val="105000"/>
                    <a:tint val="67000"/>
                  </a:schemeClr>
                </a:gs>
                <a:gs pos="100000">
                  <a:schemeClr val="accent2">
                    <a:lumMod val="105000"/>
                    <a:satMod val="103000"/>
                    <a:tint val="73000"/>
                    <a:alpha val="49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どこで、何を、どのように感じとっているかを把握しておく必要がありますね。</a:t>
              </a:r>
            </a:p>
          </p:txBody>
        </p:sp>
        <p:sp>
          <p:nvSpPr>
            <p:cNvPr id="11" name="角丸四角形吹き出し 10"/>
            <p:cNvSpPr/>
            <p:nvPr/>
          </p:nvSpPr>
          <p:spPr>
            <a:xfrm>
              <a:off x="3131840" y="1060383"/>
              <a:ext cx="5812282" cy="1288496"/>
            </a:xfrm>
            <a:prstGeom prst="wedgeRoundRectCallout">
              <a:avLst>
                <a:gd name="adj1" fmla="val -20339"/>
                <a:gd name="adj2" fmla="val 8031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defTabSz="457200"/>
              <a:r>
                <a:rPr kumimoji="0" lang="ja-JP" altLang="en-US" sz="1662" dirty="0">
                  <a:solidFill>
                    <a:prstClr val="black"/>
                  </a:solidFill>
                  <a:latin typeface="Calibri"/>
                  <a:ea typeface="ＭＳ Ｐゴシック" panose="020B0600070205080204" pitchFamily="50" charset="-128"/>
                </a:rPr>
                <a:t>適度な枠を設ける必要がある場合と積極的に引き出してあげないといけない場合がありますよね！</a:t>
              </a:r>
              <a:endParaRPr kumimoji="0" lang="en-US" altLang="ja-JP" sz="1662" dirty="0">
                <a:solidFill>
                  <a:prstClr val="black"/>
                </a:solidFill>
                <a:latin typeface="Calibri"/>
                <a:ea typeface="ＭＳ Ｐゴシック" panose="020B0600070205080204" pitchFamily="50" charset="-128"/>
              </a:endParaRPr>
            </a:p>
            <a:p>
              <a:pPr defTabSz="457200"/>
              <a:r>
                <a:rPr kumimoji="0" lang="ja-JP" altLang="en-US" sz="1662" dirty="0">
                  <a:solidFill>
                    <a:prstClr val="black"/>
                  </a:solidFill>
                  <a:latin typeface="Calibri"/>
                  <a:ea typeface="ＭＳ Ｐゴシック" panose="020B0600070205080204" pitchFamily="50" charset="-128"/>
                </a:rPr>
                <a:t>「いい加減にしなさい！」なんて言わないといけないなら、はじめから課題や刺激をコントロールして関わってください。</a:t>
              </a:r>
            </a:p>
          </p:txBody>
        </p:sp>
      </p:grpSp>
      <p:sp>
        <p:nvSpPr>
          <p:cNvPr id="5" name="スライド番号プレースホルダー 4">
            <a:extLst>
              <a:ext uri="{FF2B5EF4-FFF2-40B4-BE49-F238E27FC236}">
                <a16:creationId xmlns:a16="http://schemas.microsoft.com/office/drawing/2014/main" id="{CE82CC76-BCED-3D76-C9B6-DE49677E9FB1}"/>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17</a:t>
            </a:fld>
            <a:endParaRPr lang="ja-JP" altLang="en-US">
              <a:solidFill>
                <a:prstClr val="black">
                  <a:tint val="75000"/>
                </a:prstClr>
              </a:solidFill>
              <a:latin typeface="Calibri" panose="020F0502020204030204"/>
              <a:ea typeface="游ゴシック" panose="020B0400000000000000" pitchFamily="50" charset="-128"/>
            </a:endParaRPr>
          </a:p>
        </p:txBody>
      </p:sp>
      <p:sp>
        <p:nvSpPr>
          <p:cNvPr id="13" name="Rectangle 3">
            <a:extLst>
              <a:ext uri="{FF2B5EF4-FFF2-40B4-BE49-F238E27FC236}">
                <a16:creationId xmlns:a16="http://schemas.microsoft.com/office/drawing/2014/main" id="{604982EB-22A7-1A3A-D2FD-D502CD5967B4}"/>
              </a:ext>
            </a:extLst>
          </p:cNvPr>
          <p:cNvSpPr txBox="1">
            <a:spLocks noChangeArrowheads="1"/>
          </p:cNvSpPr>
          <p:nvPr/>
        </p:nvSpPr>
        <p:spPr bwMode="auto">
          <a:xfrm>
            <a:off x="787283" y="219845"/>
            <a:ext cx="8397904" cy="761370"/>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spc="-92" dirty="0">
                <a:solidFill>
                  <a:srgbClr val="000000"/>
                </a:solidFill>
                <a:latin typeface="Calibri"/>
                <a:ea typeface="ＭＳ Ｐゴシック" panose="020B0600070205080204" pitchFamily="50" charset="-128"/>
              </a:rPr>
              <a:t>発達や障害の視点と専門性とは</a:t>
            </a:r>
            <a:endParaRPr kumimoji="0" lang="en-US" altLang="ja-JP" sz="3323" spc="-92" dirty="0">
              <a:solidFill>
                <a:srgbClr val="000000"/>
              </a:solidFill>
              <a:latin typeface="Calibri"/>
              <a:ea typeface="ＭＳ Ｐゴシック" panose="020B0600070205080204" pitchFamily="50" charset="-128"/>
            </a:endParaRPr>
          </a:p>
          <a:p>
            <a:pPr algn="ctr" defTabSz="457200">
              <a:lnSpc>
                <a:spcPct val="80000"/>
              </a:lnSpc>
              <a:spcBef>
                <a:spcPct val="20000"/>
              </a:spcBef>
            </a:pPr>
            <a:r>
              <a:rPr kumimoji="0" lang="ja-JP" altLang="en-US" sz="2000" spc="-92" dirty="0">
                <a:solidFill>
                  <a:srgbClr val="000000"/>
                </a:solidFill>
                <a:latin typeface="Calibri"/>
                <a:ea typeface="ＭＳ Ｐゴシック" panose="020B0600070205080204" pitchFamily="50" charset="-128"/>
              </a:rPr>
              <a:t>アセスメントと視点（知識）の重要性</a:t>
            </a:r>
            <a:endParaRPr kumimoji="0" lang="en-US" altLang="ja-JP" sz="1846" spc="-92" dirty="0">
              <a:solidFill>
                <a:srgbClr val="000000"/>
              </a:solidFill>
              <a:latin typeface="Calibri"/>
              <a:ea typeface="ＭＳ Ｐゴシック" panose="020B0600070205080204" pitchFamily="50" charset="-128"/>
            </a:endParaRPr>
          </a:p>
        </p:txBody>
      </p:sp>
      <p:sp>
        <p:nvSpPr>
          <p:cNvPr id="14" name="Rectangle 3">
            <a:extLst>
              <a:ext uri="{FF2B5EF4-FFF2-40B4-BE49-F238E27FC236}">
                <a16:creationId xmlns:a16="http://schemas.microsoft.com/office/drawing/2014/main" id="{093F1F58-7554-25D9-8A37-9FFDB917F9A3}"/>
              </a:ext>
            </a:extLst>
          </p:cNvPr>
          <p:cNvSpPr txBox="1">
            <a:spLocks noChangeArrowheads="1"/>
          </p:cNvSpPr>
          <p:nvPr/>
        </p:nvSpPr>
        <p:spPr bwMode="auto">
          <a:xfrm>
            <a:off x="4596764" y="6478143"/>
            <a:ext cx="4536504" cy="320023"/>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1846" spc="-92" dirty="0">
                <a:solidFill>
                  <a:srgbClr val="000000"/>
                </a:solidFill>
                <a:latin typeface="Calibri"/>
                <a:ea typeface="ＭＳ Ｐゴシック" panose="020B0600070205080204" pitchFamily="50" charset="-128"/>
              </a:rPr>
              <a:t>（放課後等ガイドライン 「基本活動」より）</a:t>
            </a:r>
            <a:endParaRPr kumimoji="0" lang="en-US" altLang="ja-JP" sz="1846" spc="-92" dirty="0">
              <a:solidFill>
                <a:srgbClr val="000000"/>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267718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23D37D-E1E3-4CA4-8BC6-9551D0E6F188}"/>
              </a:ext>
            </a:extLst>
          </p:cNvPr>
          <p:cNvSpPr>
            <a:spLocks noGrp="1"/>
          </p:cNvSpPr>
          <p:nvPr>
            <p:ph type="ctrTitle"/>
          </p:nvPr>
        </p:nvSpPr>
        <p:spPr/>
        <p:txBody>
          <a:bodyPr/>
          <a:lstStyle/>
          <a:p>
            <a:r>
              <a:rPr kumimoji="1" lang="ja-JP" altLang="en-US" dirty="0"/>
              <a:t>家族支援</a:t>
            </a:r>
            <a:br>
              <a:rPr kumimoji="1" lang="en-US" altLang="ja-JP" dirty="0"/>
            </a:br>
            <a:r>
              <a:rPr kumimoji="1" lang="ja-JP" altLang="en-US" dirty="0"/>
              <a:t>（養育者、きょうだい）</a:t>
            </a:r>
          </a:p>
        </p:txBody>
      </p:sp>
      <p:sp>
        <p:nvSpPr>
          <p:cNvPr id="4" name="字幕 3">
            <a:extLst>
              <a:ext uri="{FF2B5EF4-FFF2-40B4-BE49-F238E27FC236}">
                <a16:creationId xmlns:a16="http://schemas.microsoft.com/office/drawing/2014/main" id="{B746649D-2891-AD2E-8471-7A508C720B9B}"/>
              </a:ext>
            </a:extLst>
          </p:cNvPr>
          <p:cNvSpPr>
            <a:spLocks noGrp="1"/>
          </p:cNvSpPr>
          <p:nvPr>
            <p:ph type="subTitle" idx="1"/>
          </p:nvPr>
        </p:nvSpPr>
        <p:spPr/>
        <p:txBody>
          <a:bodyPr/>
          <a:lstStyle/>
          <a:p>
            <a:endParaRPr lang="ja-JP" altLang="en-US"/>
          </a:p>
        </p:txBody>
      </p:sp>
      <p:sp>
        <p:nvSpPr>
          <p:cNvPr id="3" name="スライド番号プレースホルダー 2">
            <a:extLst>
              <a:ext uri="{FF2B5EF4-FFF2-40B4-BE49-F238E27FC236}">
                <a16:creationId xmlns:a16="http://schemas.microsoft.com/office/drawing/2014/main" id="{48231F71-29E4-2B18-99CF-942F30080B82}"/>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3921622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家族支援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rgbClr val="FFFFFF"/>
                </a:solidFill>
                <a:effectLst/>
                <a:uLnTx/>
                <a:uFillTx/>
                <a:latin typeface="Corbel" panose="020B0503020204020204"/>
                <a:ea typeface="ＭＳ ゴシック" panose="020B0609070205080204" pitchFamily="49"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1" lang="en-US" altLang="ja-JP" sz="1200" b="0" i="0" u="none" strike="noStrike" kern="1200" cap="none" spc="0" normalizeH="0" baseline="0" noProof="0" dirty="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2843498" y="909319"/>
            <a:ext cx="6982198" cy="5070476"/>
          </a:xfrm>
          <a:prstGeom prst="rect">
            <a:avLst/>
          </a:prstGeom>
          <a:noFill/>
          <a:ln w="9525">
            <a:noFill/>
            <a:miter lim="800000"/>
            <a:headEnd/>
            <a:tailEnd/>
          </a:ln>
        </p:spPr>
        <p:txBody>
          <a:bodyPr wrap="square" anchor="t" anchorCtr="0">
            <a:no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「家族支援」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は、発達支援と同等に重要である。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養育者とこども</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（こどもの成長・発達の基礎）</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保護者の特徴と</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こどもの</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特性</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に配慮</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（保護者が実現可能な助言、子育てに添った助言）</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indent="306388"/>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本人ときょうだい</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17500" indent="306388"/>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（こどもの成長・発達を加速）</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446088" lvl="0"/>
            <a:r>
              <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育児への傾聴</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と</a:t>
            </a:r>
            <a:r>
              <a:rPr lang="ja-JP" altLang="en-US" sz="2000" dirty="0">
                <a:solidFill>
                  <a:srgbClr val="2C2C2C"/>
                </a:solidFill>
                <a:latin typeface="ＭＳ Ｐゴシック" panose="020B0600070205080204" pitchFamily="50" charset="-128"/>
                <a:cs typeface="HG丸ｺﾞｼｯｸM-PRO" pitchFamily="50" charset="-128"/>
              </a:rPr>
              <a:t>的確な</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現状確認</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446088" lvl="0"/>
            <a:r>
              <a:rPr lang="en-US" altLang="ja-JP"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rPr>
              <a:t>	</a:t>
            </a:r>
            <a:r>
              <a:rPr lang="ja-JP" altLang="en-US"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rPr>
              <a:t>　</a:t>
            </a:r>
            <a:r>
              <a:rPr lang="ja-JP" altLang="en-US" sz="2000" dirty="0">
                <a:solidFill>
                  <a:schemeClr val="bg1"/>
                </a:solidFill>
                <a:latin typeface="ＭＳ Ｐゴシック" panose="020B0600070205080204" pitchFamily="50" charset="-128"/>
                <a:ea typeface="ＭＳ ゴシック" panose="020B0609070205080204" pitchFamily="49" charset="-128"/>
                <a:cs typeface="HG丸ｺﾞｼｯｸM-PRO" pitchFamily="50" charset="-128"/>
              </a:rPr>
              <a:t>養育者の現状に添った</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手立ての選択</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32263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に関する知識が必要である。</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1260475" marR="0" lvl="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きょうだい関係の把握</a:t>
            </a:r>
            <a:r>
              <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17500" marR="0" lvl="0" indent="-31750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⇒支援提供に際しては、</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8921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家庭の生活状況（時間、場所、人数）</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に配慮し、</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育児</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子育て</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の充実や軽減を想定して</a:t>
            </a:r>
            <a:r>
              <a:rPr kumimoji="1" lang="ja-JP" altLang="en-US"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提供されるべきである。</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19" name="テキスト ボックス 18">
            <a:extLst>
              <a:ext uri="{FF2B5EF4-FFF2-40B4-BE49-F238E27FC236}">
                <a16:creationId xmlns:a16="http://schemas.microsoft.com/office/drawing/2014/main" id="{E302449D-3EC6-344E-9B3C-51B257C6C37D}"/>
              </a:ext>
            </a:extLst>
          </p:cNvPr>
          <p:cNvSpPr txBox="1"/>
          <p:nvPr/>
        </p:nvSpPr>
        <p:spPr>
          <a:xfrm>
            <a:off x="560512" y="6017370"/>
            <a:ext cx="9017212" cy="769441"/>
          </a:xfrm>
          <a:prstGeom prst="rect">
            <a:avLst/>
          </a:prstGeom>
          <a:noFill/>
        </p:spPr>
        <p:txBody>
          <a:bodyPr wrap="none" rtlCol="0">
            <a:sp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⇒「地域連携」「地域支援」</a:t>
            </a:r>
            <a:r>
              <a:rPr kumimoji="1" lang="ja-JP" altLang="en-US"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を意識してアプローチ</a:t>
            </a:r>
            <a:endParaRPr kumimoji="1" lang="en-US" altLang="ja-JP"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（養育者の孤立、きょうだい児の負担増 等を引き起こさない）</a:t>
            </a:r>
            <a:endParaRPr kumimoji="1" lang="en-US" altLang="ja-JP" sz="22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2" name="正方形/長方形 21">
            <a:extLst>
              <a:ext uri="{FF2B5EF4-FFF2-40B4-BE49-F238E27FC236}">
                <a16:creationId xmlns:a16="http://schemas.microsoft.com/office/drawing/2014/main" id="{4BCD0089-F58F-7F4E-9E02-A9CD10BA27B7}"/>
              </a:ext>
            </a:extLst>
          </p:cNvPr>
          <p:cNvSpPr/>
          <p:nvPr/>
        </p:nvSpPr>
        <p:spPr bwMode="auto">
          <a:xfrm>
            <a:off x="128464" y="116631"/>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lvl="0" indent="-119063" algn="l" defTabSz="873125"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pic>
        <p:nvPicPr>
          <p:cNvPr id="3" name="図 2">
            <a:extLst>
              <a:ext uri="{FF2B5EF4-FFF2-40B4-BE49-F238E27FC236}">
                <a16:creationId xmlns:a16="http://schemas.microsoft.com/office/drawing/2014/main" id="{730D071C-DD29-377E-539E-CF1BB50E924E}"/>
              </a:ext>
            </a:extLst>
          </p:cNvPr>
          <p:cNvPicPr>
            <a:picLocks noChangeAspect="1"/>
          </p:cNvPicPr>
          <p:nvPr/>
        </p:nvPicPr>
        <p:blipFill>
          <a:blip r:embed="rId3"/>
          <a:stretch>
            <a:fillRect/>
          </a:stretch>
        </p:blipFill>
        <p:spPr>
          <a:xfrm>
            <a:off x="272480" y="1066311"/>
            <a:ext cx="3142971" cy="2527473"/>
          </a:xfrm>
          <a:prstGeom prst="rect">
            <a:avLst/>
          </a:prstGeom>
        </p:spPr>
      </p:pic>
      <p:sp>
        <p:nvSpPr>
          <p:cNvPr id="9" name="楕円 8">
            <a:extLst>
              <a:ext uri="{FF2B5EF4-FFF2-40B4-BE49-F238E27FC236}">
                <a16:creationId xmlns:a16="http://schemas.microsoft.com/office/drawing/2014/main" id="{AF9CE925-E462-1957-9D85-D6235D86A4DE}"/>
              </a:ext>
            </a:extLst>
          </p:cNvPr>
          <p:cNvSpPr/>
          <p:nvPr/>
        </p:nvSpPr>
        <p:spPr>
          <a:xfrm>
            <a:off x="704528" y="1774455"/>
            <a:ext cx="1699774" cy="885835"/>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algn="ctr"/>
            <a:endParaRPr kumimoji="1" lang="ja-JP" altLang="en-US"/>
          </a:p>
        </p:txBody>
      </p:sp>
    </p:spTree>
    <p:extLst>
      <p:ext uri="{BB962C8B-B14F-4D97-AF65-F5344CB8AC3E}">
        <p14:creationId xmlns:p14="http://schemas.microsoft.com/office/powerpoint/2010/main" val="2310899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27AEC-CF65-507C-D6B7-634B5FB41CAB}"/>
              </a:ext>
            </a:extLst>
          </p:cNvPr>
          <p:cNvSpPr>
            <a:spLocks noGrp="1"/>
          </p:cNvSpPr>
          <p:nvPr>
            <p:ph type="title"/>
          </p:nvPr>
        </p:nvSpPr>
        <p:spPr/>
        <p:txBody>
          <a:bodyPr/>
          <a:lstStyle/>
          <a:p>
            <a:r>
              <a:rPr kumimoji="1" lang="ja-JP" altLang="en-US" dirty="0"/>
              <a:t>獲得目標と内容</a:t>
            </a:r>
          </a:p>
        </p:txBody>
      </p:sp>
      <p:sp>
        <p:nvSpPr>
          <p:cNvPr id="3" name="コンテンツ プレースホルダー 2">
            <a:extLst>
              <a:ext uri="{FF2B5EF4-FFF2-40B4-BE49-F238E27FC236}">
                <a16:creationId xmlns:a16="http://schemas.microsoft.com/office/drawing/2014/main" id="{760875DC-097B-67B7-CE8A-8B83D8DE6163}"/>
              </a:ext>
            </a:extLst>
          </p:cNvPr>
          <p:cNvSpPr>
            <a:spLocks noGrp="1"/>
          </p:cNvSpPr>
          <p:nvPr>
            <p:ph idx="1"/>
          </p:nvPr>
        </p:nvSpPr>
        <p:spPr>
          <a:xfrm>
            <a:off x="1136576" y="2060848"/>
            <a:ext cx="7488832" cy="4206240"/>
          </a:xfrm>
        </p:spPr>
        <p:txBody>
          <a:bodyPr>
            <a:normAutofit/>
          </a:bodyPr>
          <a:lstStyle/>
          <a:p>
            <a:pPr marL="0" indent="0">
              <a:buNone/>
            </a:pPr>
            <a:r>
              <a:rPr lang="ja-JP" altLang="en-US" dirty="0"/>
              <a:t>獲得目標</a:t>
            </a:r>
            <a:endParaRPr lang="en-US" altLang="ja-JP" dirty="0"/>
          </a:p>
          <a:p>
            <a:r>
              <a:rPr lang="ja-JP" altLang="en-US" dirty="0"/>
              <a:t>児童期における支援提供の特徴について理解を深める</a:t>
            </a:r>
            <a:endParaRPr lang="en-US" altLang="ja-JP" dirty="0"/>
          </a:p>
          <a:p>
            <a:endParaRPr kumimoji="1" lang="en-US" altLang="ja-JP" dirty="0"/>
          </a:p>
          <a:p>
            <a:pPr marL="0" indent="0">
              <a:buNone/>
            </a:pPr>
            <a:r>
              <a:rPr kumimoji="1" lang="ja-JP" altLang="en-US" dirty="0"/>
              <a:t>内容</a:t>
            </a:r>
            <a:endParaRPr kumimoji="1" lang="en-US" altLang="ja-JP" dirty="0"/>
          </a:p>
          <a:p>
            <a:r>
              <a:rPr lang="ja-JP" altLang="en-US" dirty="0"/>
              <a:t>障害児通所支援の立ち位置</a:t>
            </a:r>
            <a:endParaRPr lang="en-US" altLang="ja-JP" dirty="0"/>
          </a:p>
          <a:p>
            <a:r>
              <a:rPr lang="ja-JP" altLang="en-US" dirty="0"/>
              <a:t>児童期の支援に関する基本的視点 </a:t>
            </a:r>
            <a:endParaRPr lang="en-US" altLang="ja-JP" dirty="0"/>
          </a:p>
          <a:p>
            <a:r>
              <a:rPr lang="ja-JP" altLang="en-US" dirty="0"/>
              <a:t>子どものライフステージと支援 </a:t>
            </a:r>
            <a:endParaRPr lang="en-US" altLang="ja-JP" dirty="0"/>
          </a:p>
          <a:p>
            <a:r>
              <a:rPr lang="ja-JP" altLang="en-US" dirty="0"/>
              <a:t>子どもの社会化・関係性の拡がりと支援における連携  </a:t>
            </a:r>
            <a:endParaRPr lang="en-US" altLang="ja-JP" dirty="0"/>
          </a:p>
        </p:txBody>
      </p:sp>
      <p:sp>
        <p:nvSpPr>
          <p:cNvPr id="4" name="スライド番号プレースホルダー 3">
            <a:extLst>
              <a:ext uri="{FF2B5EF4-FFF2-40B4-BE49-F238E27FC236}">
                <a16:creationId xmlns:a16="http://schemas.microsoft.com/office/drawing/2014/main" id="{4FB61CFC-D7C8-51BA-DC35-CA2F29275BBF}"/>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3184549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7981" y="1"/>
            <a:ext cx="8229600" cy="1286653"/>
          </a:xfrm>
        </p:spPr>
        <p:txBody>
          <a:bodyPr>
            <a:normAutofit fontScale="90000"/>
          </a:bodyPr>
          <a:lstStyle/>
          <a:p>
            <a:r>
              <a:rPr lang="ja-JP" altLang="en-US" sz="2700" dirty="0">
                <a:latin typeface="ＤＨＰ平成ゴシックW5" panose="020B0500000000000000" pitchFamily="50" charset="-128"/>
                <a:ea typeface="ＤＨＰ平成ゴシックW5" panose="020B0500000000000000" pitchFamily="50" charset="-128"/>
              </a:rPr>
              <a:t>子どもと親の状況を把握しよう</a:t>
            </a:r>
            <a:br>
              <a:rPr lang="en-US" altLang="ja-JP" sz="3200" dirty="0"/>
            </a:br>
            <a:r>
              <a:rPr lang="ja-JP" altLang="en-US" sz="3200" dirty="0"/>
              <a:t>子どもの発達の連続性と保護者の変化</a:t>
            </a:r>
            <a:br>
              <a:rPr lang="en-US" altLang="ja-JP" sz="3200" dirty="0"/>
            </a:br>
            <a:r>
              <a:rPr lang="ja-JP" altLang="en-US" sz="3200" dirty="0"/>
              <a:t>（ライフイベントごとの状況）</a:t>
            </a:r>
          </a:p>
        </p:txBody>
      </p:sp>
      <p:sp>
        <p:nvSpPr>
          <p:cNvPr id="27" name="テキスト ボックス 26"/>
          <p:cNvSpPr txBox="1"/>
          <p:nvPr/>
        </p:nvSpPr>
        <p:spPr>
          <a:xfrm>
            <a:off x="1357829" y="5363924"/>
            <a:ext cx="5725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０歳</a:t>
            </a:r>
          </a:p>
        </p:txBody>
      </p:sp>
      <p:grpSp>
        <p:nvGrpSpPr>
          <p:cNvPr id="8" name="グループ化 7">
            <a:extLst>
              <a:ext uri="{FF2B5EF4-FFF2-40B4-BE49-F238E27FC236}">
                <a16:creationId xmlns:a16="http://schemas.microsoft.com/office/drawing/2014/main" id="{173E4D0F-DA35-4728-826B-BBA338F9A7D8}"/>
              </a:ext>
            </a:extLst>
          </p:cNvPr>
          <p:cNvGrpSpPr/>
          <p:nvPr/>
        </p:nvGrpSpPr>
        <p:grpSpPr>
          <a:xfrm>
            <a:off x="407869" y="1124745"/>
            <a:ext cx="9421571" cy="5651757"/>
            <a:chOff x="147735" y="836712"/>
            <a:chExt cx="9421571" cy="5651757"/>
          </a:xfrm>
        </p:grpSpPr>
        <p:grpSp>
          <p:nvGrpSpPr>
            <p:cNvPr id="3" name="グループ化 2"/>
            <p:cNvGrpSpPr/>
            <p:nvPr/>
          </p:nvGrpSpPr>
          <p:grpSpPr>
            <a:xfrm>
              <a:off x="323528" y="836712"/>
              <a:ext cx="9245778" cy="5651757"/>
              <a:chOff x="-421776" y="1412777"/>
              <a:chExt cx="9245778" cy="5651757"/>
            </a:xfrm>
          </p:grpSpPr>
          <p:sp>
            <p:nvSpPr>
              <p:cNvPr id="5" name="右矢印 4"/>
              <p:cNvSpPr/>
              <p:nvPr/>
            </p:nvSpPr>
            <p:spPr>
              <a:xfrm rot="20051971" flipV="1">
                <a:off x="251500" y="4037475"/>
                <a:ext cx="8572502" cy="20026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57207" y="1628801"/>
                <a:ext cx="553998" cy="3457037"/>
              </a:xfrm>
              <a:prstGeom prst="rect">
                <a:avLst/>
              </a:prstGeom>
              <a:noFill/>
            </p:spPr>
            <p:txBody>
              <a:bodyPr vert="eaVert"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保護者（家族）歴と成熟度</a:t>
                </a:r>
              </a:p>
            </p:txBody>
          </p:sp>
          <p:sp>
            <p:nvSpPr>
              <p:cNvPr id="15" name="テキスト ボックス 14"/>
              <p:cNvSpPr txBox="1"/>
              <p:nvPr/>
            </p:nvSpPr>
            <p:spPr>
              <a:xfrm>
                <a:off x="2708868" y="6602869"/>
                <a:ext cx="295144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こどもの年齢・社会化</a:t>
                </a:r>
              </a:p>
            </p:txBody>
          </p:sp>
          <p:sp>
            <p:nvSpPr>
              <p:cNvPr id="16" name="円/楕円 15"/>
              <p:cNvSpPr/>
              <p:nvPr/>
            </p:nvSpPr>
            <p:spPr>
              <a:xfrm>
                <a:off x="3027613" y="1719289"/>
                <a:ext cx="5094530" cy="1975064"/>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現実的将来への期待</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不安状況を見据えた期待感</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円/楕円 16"/>
              <p:cNvSpPr/>
              <p:nvPr/>
            </p:nvSpPr>
            <p:spPr>
              <a:xfrm>
                <a:off x="759988" y="2682849"/>
                <a:ext cx="4740723" cy="2064535"/>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受容と現実検討</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dirty="0">
                    <a:solidFill>
                      <a:prstClr val="black"/>
                    </a:solidFill>
                    <a:latin typeface="Calibri"/>
                    <a:ea typeface="ＭＳ Ｐゴシック" panose="020B0600070205080204" pitchFamily="50" charset="-128"/>
                  </a:rPr>
                  <a:t>思春期に向けた心配</a:t>
                </a: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漠然とした将来への心配</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円/楕円 17"/>
              <p:cNvSpPr/>
              <p:nvPr/>
            </p:nvSpPr>
            <p:spPr>
              <a:xfrm>
                <a:off x="650334" y="3553621"/>
                <a:ext cx="3506430" cy="2255418"/>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戸惑いと焦り</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治したい思い</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普通に近づけたい思い　</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dirty="0">
                  <a:solidFill>
                    <a:prstClr val="black"/>
                  </a:solidFill>
                  <a:latin typeface="Calibri"/>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正方形/長方形 3"/>
              <p:cNvSpPr/>
              <p:nvPr/>
            </p:nvSpPr>
            <p:spPr>
              <a:xfrm>
                <a:off x="650334" y="4747384"/>
                <a:ext cx="2516123" cy="1273906"/>
              </a:xfrm>
              <a:prstGeom prst="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643513" y="3553621"/>
                <a:ext cx="4740724" cy="246766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正方形/長方形 20"/>
              <p:cNvSpPr/>
              <p:nvPr/>
            </p:nvSpPr>
            <p:spPr>
              <a:xfrm>
                <a:off x="650333" y="2627717"/>
                <a:ext cx="6892399" cy="3389257"/>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164289"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１８歳</a:t>
                </a:r>
              </a:p>
            </p:txBody>
          </p:sp>
          <p:sp>
            <p:nvSpPr>
              <p:cNvPr id="22" name="テキスト ボックス 21"/>
              <p:cNvSpPr txBox="1"/>
              <p:nvPr/>
            </p:nvSpPr>
            <p:spPr>
              <a:xfrm>
                <a:off x="5103752" y="6021288"/>
                <a:ext cx="7296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１２歳</a:t>
                </a:r>
              </a:p>
            </p:txBody>
          </p:sp>
          <p:sp>
            <p:nvSpPr>
              <p:cNvPr id="26" name="テキスト ボックス 25"/>
              <p:cNvSpPr txBox="1"/>
              <p:nvPr/>
            </p:nvSpPr>
            <p:spPr>
              <a:xfrm>
                <a:off x="3043215" y="6021288"/>
                <a:ext cx="57259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６歳</a:t>
                </a:r>
              </a:p>
            </p:txBody>
          </p:sp>
          <p:cxnSp>
            <p:nvCxnSpPr>
              <p:cNvPr id="9" name="直線矢印コネクタ 8"/>
              <p:cNvCxnSpPr/>
              <p:nvPr/>
            </p:nvCxnSpPr>
            <p:spPr>
              <a:xfrm>
                <a:off x="-421776" y="6029992"/>
                <a:ext cx="8915443" cy="4316"/>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643512" y="1412777"/>
                <a:ext cx="6822" cy="4617215"/>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655828" y="4545899"/>
                <a:ext cx="1882356" cy="1520736"/>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成長への期待・夢</a:t>
                </a:r>
                <a:endParaRPr kumimoji="1" lang="en-US" altLang="ja-JP" sz="180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円/楕円 24"/>
              <p:cNvSpPr/>
              <p:nvPr/>
            </p:nvSpPr>
            <p:spPr>
              <a:xfrm>
                <a:off x="5130908" y="3140969"/>
                <a:ext cx="3450801" cy="2916832"/>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活動技能の蓄積</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活動への主体的参加</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個別化と協調性の均衡</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自己肯定</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4" name="円/楕円 23"/>
              <p:cNvSpPr/>
              <p:nvPr/>
            </p:nvSpPr>
            <p:spPr>
              <a:xfrm>
                <a:off x="3563801" y="4107005"/>
                <a:ext cx="2520366" cy="185585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学習課題</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対人技能</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社会化</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0" name="円/楕円 19"/>
              <p:cNvSpPr/>
              <p:nvPr/>
            </p:nvSpPr>
            <p:spPr>
              <a:xfrm>
                <a:off x="2096195" y="4814327"/>
                <a:ext cx="3139602" cy="1202646"/>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運動発達</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認知発達</a:t>
                </a:r>
              </a:p>
            </p:txBody>
          </p:sp>
          <p:sp>
            <p:nvSpPr>
              <p:cNvPr id="23" name="円/楕円 22"/>
              <p:cNvSpPr/>
              <p:nvPr/>
            </p:nvSpPr>
            <p:spPr>
              <a:xfrm>
                <a:off x="669750" y="5530666"/>
                <a:ext cx="2611248" cy="52713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感覚－運動経験</a:t>
                </a:r>
                <a:endParaRPr kumimoji="1" lang="en-US" altLang="ja-JP"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知的発達</a:t>
                </a:r>
              </a:p>
            </p:txBody>
          </p:sp>
        </p:grpSp>
        <p:sp>
          <p:nvSpPr>
            <p:cNvPr id="28" name="円/楕円 27"/>
            <p:cNvSpPr/>
            <p:nvPr/>
          </p:nvSpPr>
          <p:spPr>
            <a:xfrm>
              <a:off x="179517" y="4954601"/>
              <a:ext cx="1358405" cy="488884"/>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筋・感覚器準備</a:t>
              </a:r>
            </a:p>
          </p:txBody>
        </p:sp>
        <p:sp>
          <p:nvSpPr>
            <p:cNvPr id="29" name="円/楕円 28"/>
            <p:cNvSpPr/>
            <p:nvPr/>
          </p:nvSpPr>
          <p:spPr>
            <a:xfrm>
              <a:off x="147735" y="4623435"/>
              <a:ext cx="1322462" cy="399844"/>
            </a:xfrm>
            <a:prstGeom prst="ellipse">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期待・創造</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
        <p:nvSpPr>
          <p:cNvPr id="10" name="スライド番号プレースホルダー 9">
            <a:extLst>
              <a:ext uri="{FF2B5EF4-FFF2-40B4-BE49-F238E27FC236}">
                <a16:creationId xmlns:a16="http://schemas.microsoft.com/office/drawing/2014/main" id="{12A4B6EF-91AA-8069-B8D0-17F1B05CBF5A}"/>
              </a:ext>
            </a:extLst>
          </p:cNvPr>
          <p:cNvSpPr>
            <a:spLocks noGrp="1"/>
          </p:cNvSpPr>
          <p:nvPr>
            <p:ph type="sldNum" sz="quarter" idx="12"/>
          </p:nvPr>
        </p:nvSpPr>
        <p:spPr>
          <a:xfrm>
            <a:off x="7099300" y="6356403"/>
            <a:ext cx="2311400" cy="365125"/>
          </a:xfrm>
        </p:spPr>
        <p:txBody>
          <a:bodyPr/>
          <a:lstStyle/>
          <a:p>
            <a:fld id="{5E614586-0A8F-4818-ACDC-ED708ECEC71E}" type="slidenum">
              <a:rPr kumimoji="1" lang="ja-JP" altLang="en-US" smtClean="0"/>
              <a:t>20</a:t>
            </a:fld>
            <a:endParaRPr kumimoji="1" lang="ja-JP" altLang="en-US"/>
          </a:p>
        </p:txBody>
      </p:sp>
    </p:spTree>
    <p:extLst>
      <p:ext uri="{BB962C8B-B14F-4D97-AF65-F5344CB8AC3E}">
        <p14:creationId xmlns:p14="http://schemas.microsoft.com/office/powerpoint/2010/main" val="1096365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2301081" y="692153"/>
            <a:ext cx="2031325" cy="646331"/>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3600" dirty="0">
                <a:solidFill>
                  <a:srgbClr val="000000"/>
                </a:solidFill>
                <a:latin typeface="Verdana" pitchFamily="34" charset="0"/>
              </a:rPr>
              <a:t>障害受容</a:t>
            </a:r>
          </a:p>
        </p:txBody>
      </p:sp>
      <p:sp>
        <p:nvSpPr>
          <p:cNvPr id="23555" name="Text Box 6"/>
          <p:cNvSpPr txBox="1">
            <a:spLocks noChangeArrowheads="1"/>
          </p:cNvSpPr>
          <p:nvPr/>
        </p:nvSpPr>
        <p:spPr bwMode="auto">
          <a:xfrm>
            <a:off x="584787" y="1989138"/>
            <a:ext cx="8289449" cy="523220"/>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800">
                <a:solidFill>
                  <a:srgbClr val="000000"/>
                </a:solidFill>
                <a:latin typeface="Verdana" pitchFamily="34" charset="0"/>
              </a:rPr>
              <a:t>「わが子の障害の受容」と「障害のあるわが子の受容」</a:t>
            </a:r>
          </a:p>
        </p:txBody>
      </p:sp>
      <p:sp>
        <p:nvSpPr>
          <p:cNvPr id="23556" name="AutoShape 7"/>
          <p:cNvSpPr>
            <a:spLocks noChangeArrowheads="1"/>
          </p:cNvSpPr>
          <p:nvPr/>
        </p:nvSpPr>
        <p:spPr bwMode="auto">
          <a:xfrm>
            <a:off x="4485221" y="2852833"/>
            <a:ext cx="701675" cy="504825"/>
          </a:xfrm>
          <a:prstGeom prst="downArrow">
            <a:avLst>
              <a:gd name="adj1" fmla="val 50000"/>
              <a:gd name="adj2" fmla="val 25000"/>
            </a:avLst>
          </a:prstGeom>
          <a:solidFill>
            <a:schemeClr val="accent1"/>
          </a:solidFill>
          <a:ln>
            <a:noFill/>
          </a:ln>
          <a:effectLst>
            <a:outerShdw dist="107763" dir="189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3557" name="Text Box 8"/>
          <p:cNvSpPr txBox="1">
            <a:spLocks noChangeArrowheads="1"/>
          </p:cNvSpPr>
          <p:nvPr/>
        </p:nvSpPr>
        <p:spPr bwMode="auto">
          <a:xfrm>
            <a:off x="1363795" y="3500439"/>
            <a:ext cx="7021474" cy="1569660"/>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latin typeface="Verdana" pitchFamily="34" charset="0"/>
              </a:rPr>
              <a:t>子どもの発達、成長とともに緩やかに子どもの姿を</a:t>
            </a:r>
          </a:p>
          <a:p>
            <a:pPr eaLnBrk="1" fontAlgn="base" hangingPunct="1">
              <a:spcBef>
                <a:spcPct val="0"/>
              </a:spcBef>
              <a:spcAft>
                <a:spcPct val="0"/>
              </a:spcAft>
              <a:buFontTx/>
              <a:buNone/>
            </a:pPr>
            <a:r>
              <a:rPr kumimoji="0" lang="ja-JP" altLang="en-US" sz="2400">
                <a:solidFill>
                  <a:srgbClr val="000000"/>
                </a:solidFill>
                <a:latin typeface="Verdana" pitchFamily="34" charset="0"/>
              </a:rPr>
              <a:t>受け止めていく</a:t>
            </a:r>
          </a:p>
          <a:p>
            <a:pPr eaLnBrk="1" fontAlgn="base" hangingPunct="1">
              <a:spcBef>
                <a:spcPct val="0"/>
              </a:spcBef>
              <a:spcAft>
                <a:spcPct val="0"/>
              </a:spcAft>
              <a:buFontTx/>
              <a:buNone/>
            </a:pPr>
            <a:r>
              <a:rPr kumimoji="0" lang="ja-JP" altLang="en-US" sz="2400">
                <a:solidFill>
                  <a:srgbClr val="000000"/>
                </a:solidFill>
                <a:latin typeface="Verdana" pitchFamily="34" charset="0"/>
              </a:rPr>
              <a:t>子どもへの発達支援の確実性、信頼性が受容過程を</a:t>
            </a:r>
          </a:p>
          <a:p>
            <a:pPr eaLnBrk="1" fontAlgn="base" hangingPunct="1">
              <a:spcBef>
                <a:spcPct val="0"/>
              </a:spcBef>
              <a:spcAft>
                <a:spcPct val="0"/>
              </a:spcAft>
              <a:buFontTx/>
              <a:buNone/>
            </a:pPr>
            <a:r>
              <a:rPr kumimoji="0" lang="ja-JP" altLang="en-US" sz="2400">
                <a:solidFill>
                  <a:srgbClr val="000000"/>
                </a:solidFill>
                <a:latin typeface="Verdana" pitchFamily="34" charset="0"/>
              </a:rPr>
              <a:t>側面的に支える</a:t>
            </a:r>
          </a:p>
        </p:txBody>
      </p:sp>
      <p:sp>
        <p:nvSpPr>
          <p:cNvPr id="23558" name="Text Box 9"/>
          <p:cNvSpPr txBox="1">
            <a:spLocks noChangeArrowheads="1"/>
          </p:cNvSpPr>
          <p:nvPr/>
        </p:nvSpPr>
        <p:spPr bwMode="auto">
          <a:xfrm>
            <a:off x="1599413" y="5300758"/>
            <a:ext cx="53719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b="1">
                <a:solidFill>
                  <a:srgbClr val="000000"/>
                </a:solidFill>
                <a:latin typeface="Verdana" pitchFamily="34" charset="0"/>
              </a:rPr>
              <a:t>親の不安を受け止める、理解する</a:t>
            </a:r>
          </a:p>
          <a:p>
            <a:pPr eaLnBrk="1" fontAlgn="base" hangingPunct="1">
              <a:spcBef>
                <a:spcPct val="0"/>
              </a:spcBef>
              <a:spcAft>
                <a:spcPct val="0"/>
              </a:spcAft>
              <a:buFontTx/>
              <a:buNone/>
            </a:pPr>
            <a:r>
              <a:rPr kumimoji="0" lang="ja-JP" altLang="en-US" sz="2400" b="1">
                <a:solidFill>
                  <a:srgbClr val="000000"/>
                </a:solidFill>
                <a:latin typeface="Verdana" pitchFamily="34" charset="0"/>
              </a:rPr>
              <a:t>親の受容能力に合わせた具体的な助言</a:t>
            </a:r>
          </a:p>
        </p:txBody>
      </p:sp>
      <p:pic>
        <p:nvPicPr>
          <p:cNvPr id="23559" name="Picture 10" descr="MC90044214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21" y="3573468"/>
            <a:ext cx="481542"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11" descr="MC90044214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21" y="4284758"/>
            <a:ext cx="481542"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1" name="AutoShape 12"/>
          <p:cNvSpPr>
            <a:spLocks noChangeArrowheads="1"/>
          </p:cNvSpPr>
          <p:nvPr/>
        </p:nvSpPr>
        <p:spPr bwMode="auto">
          <a:xfrm>
            <a:off x="1286404" y="5229320"/>
            <a:ext cx="6631517" cy="936625"/>
          </a:xfrm>
          <a:prstGeom prst="roundRect">
            <a:avLst>
              <a:gd name="adj" fmla="val 16667"/>
            </a:avLst>
          </a:prstGeom>
          <a:noFill/>
          <a:ln w="1905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pic>
        <p:nvPicPr>
          <p:cNvPr id="23562" name="Picture 14" descr="MC90043485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99315">
            <a:off x="6192970" y="384178"/>
            <a:ext cx="21050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6" descr="MC900312146[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8229" y="765181"/>
            <a:ext cx="14033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4050D0BC-CB01-7C20-25B0-945F7D028BA5}"/>
              </a:ext>
            </a:extLst>
          </p:cNvPr>
          <p:cNvSpPr>
            <a:spLocks noGrp="1"/>
          </p:cNvSpPr>
          <p:nvPr>
            <p:ph type="sldNum" sz="quarter" idx="12"/>
          </p:nvPr>
        </p:nvSpPr>
        <p:spPr/>
        <p:txBody>
          <a:bodyPr/>
          <a:lstStyle/>
          <a:p>
            <a:pPr>
              <a:defRPr/>
            </a:pPr>
            <a:fld id="{A1FB5DF6-1505-4C20-AB11-4B5C5FDD7159}" type="slidenum">
              <a:rPr lang="ja-JP" altLang="en-US" smtClean="0">
                <a:solidFill>
                  <a:srgbClr val="000000"/>
                </a:solidFill>
              </a:rPr>
              <a:pPr>
                <a:defRPr/>
              </a:pPr>
              <a:t>21</a:t>
            </a:fld>
            <a:endParaRPr lang="en-US">
              <a:solidFill>
                <a:srgbClr val="000000"/>
              </a:solidFill>
            </a:endParaRPr>
          </a:p>
        </p:txBody>
      </p:sp>
    </p:spTree>
    <p:extLst>
      <p:ext uri="{BB962C8B-B14F-4D97-AF65-F5344CB8AC3E}">
        <p14:creationId xmlns:p14="http://schemas.microsoft.com/office/powerpoint/2010/main" val="4108507052"/>
      </p:ext>
    </p:extLst>
  </p:cSld>
  <p:clrMapOvr>
    <a:masterClrMapping/>
  </p:clrMapOvr>
  <p:transition spd="slow">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AutoShape 2"/>
          <p:cNvSpPr>
            <a:spLocks noChangeArrowheads="1"/>
          </p:cNvSpPr>
          <p:nvPr/>
        </p:nvSpPr>
        <p:spPr bwMode="auto">
          <a:xfrm>
            <a:off x="990600" y="334112"/>
            <a:ext cx="7924800" cy="790633"/>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4000" dirty="0">
                <a:solidFill>
                  <a:srgbClr val="000000"/>
                </a:solidFill>
                <a:latin typeface="ＭＳ Ｐゴシック"/>
              </a:rPr>
              <a:t>基本的な考え方</a:t>
            </a:r>
          </a:p>
        </p:txBody>
      </p:sp>
      <p:sp>
        <p:nvSpPr>
          <p:cNvPr id="23556" name="AutoShape 3"/>
          <p:cNvSpPr>
            <a:spLocks noChangeArrowheads="1"/>
          </p:cNvSpPr>
          <p:nvPr/>
        </p:nvSpPr>
        <p:spPr bwMode="auto">
          <a:xfrm>
            <a:off x="344488" y="1340768"/>
            <a:ext cx="9110662" cy="5112568"/>
          </a:xfrm>
          <a:prstGeom prst="roundRect">
            <a:avLst>
              <a:gd name="adj" fmla="val 16667"/>
            </a:avLst>
          </a:prstGeom>
          <a:solidFill>
            <a:schemeClr val="bg1"/>
          </a:solidFill>
          <a:ln w="9525">
            <a:noFill/>
            <a:round/>
            <a:headEnd/>
            <a:tailEnd/>
          </a:ln>
        </p:spPr>
        <p:txBody>
          <a:bodyPr wrap="none" lIns="90000" tIns="46800" rIns="90000" bIns="46800" anchor="ctr"/>
          <a:lstStyle/>
          <a:p>
            <a:pPr marL="368300" indent="-368300" eaLnBrk="0" fontAlgn="base" hangingPunct="0">
              <a:spcBef>
                <a:spcPct val="0"/>
              </a:spcBef>
              <a:spcAft>
                <a:spcPct val="0"/>
              </a:spcAft>
              <a:buFont typeface="Arial" panose="020B0604020202020204" pitchFamily="34" charset="0"/>
              <a:buChar char="•"/>
              <a:defRPr/>
            </a:pPr>
            <a:r>
              <a:rPr lang="ja-JP" altLang="en-US" sz="2400" b="1" dirty="0">
                <a:solidFill>
                  <a:srgbClr val="000000"/>
                </a:solidFill>
              </a:rPr>
              <a:t>家族ができることを助言する</a:t>
            </a:r>
            <a:endParaRPr lang="en-US" altLang="ja-JP" sz="2400" b="1" dirty="0">
              <a:solidFill>
                <a:srgbClr val="000000"/>
              </a:solidFill>
            </a:endParaRPr>
          </a:p>
          <a:p>
            <a:pPr eaLnBrk="0" fontAlgn="base" hangingPunct="0">
              <a:spcBef>
                <a:spcPct val="0"/>
              </a:spcBef>
              <a:spcAft>
                <a:spcPct val="0"/>
              </a:spcAft>
              <a:defRPr/>
            </a:pPr>
            <a:r>
              <a:rPr lang="ja-JP" altLang="en-US" sz="2400" dirty="0">
                <a:solidFill>
                  <a:srgbClr val="000000"/>
                </a:solidFill>
              </a:rPr>
              <a:t>　　　（家庭で取り組みやすい場面や方法・工夫等）</a:t>
            </a:r>
            <a:endParaRPr lang="en-US" altLang="ja-JP" sz="2400" dirty="0">
              <a:solidFill>
                <a:srgbClr val="000000"/>
              </a:solidFill>
            </a:endParaRPr>
          </a:p>
          <a:p>
            <a:pPr marL="457200" indent="-457200" eaLnBrk="0" fontAlgn="base" hangingPunct="0">
              <a:spcBef>
                <a:spcPct val="0"/>
              </a:spcBef>
              <a:spcAft>
                <a:spcPct val="0"/>
              </a:spcAft>
              <a:buFont typeface="Arial" panose="020B0604020202020204" pitchFamily="34" charset="0"/>
              <a:buChar char="•"/>
              <a:defRPr/>
            </a:pPr>
            <a:endParaRPr lang="en-US" altLang="ja-JP" sz="2400" b="1" dirty="0">
              <a:solidFill>
                <a:srgbClr val="000000"/>
              </a:solidFill>
            </a:endParaRPr>
          </a:p>
          <a:p>
            <a:pPr marL="368300" indent="-368300" eaLnBrk="0" fontAlgn="base" hangingPunct="0">
              <a:spcBef>
                <a:spcPct val="0"/>
              </a:spcBef>
              <a:spcAft>
                <a:spcPct val="0"/>
              </a:spcAft>
              <a:buFont typeface="Arial" panose="020B0604020202020204" pitchFamily="34" charset="0"/>
              <a:buChar char="•"/>
              <a:defRPr/>
            </a:pPr>
            <a:r>
              <a:rPr lang="ja-JP" altLang="en-US" sz="2400" b="1" dirty="0">
                <a:solidFill>
                  <a:srgbClr val="000000"/>
                </a:solidFill>
              </a:rPr>
              <a:t>出来るだけ正確で確かな情報を伝える</a:t>
            </a:r>
            <a:endParaRPr lang="en-US" altLang="ja-JP" sz="2400" b="1" dirty="0">
              <a:solidFill>
                <a:srgbClr val="000000"/>
              </a:solidFill>
            </a:endParaRPr>
          </a:p>
          <a:p>
            <a:pPr eaLnBrk="0" fontAlgn="base" hangingPunct="0">
              <a:spcBef>
                <a:spcPct val="0"/>
              </a:spcBef>
              <a:spcAft>
                <a:spcPct val="0"/>
              </a:spcAft>
              <a:defRPr/>
            </a:pPr>
            <a:r>
              <a:rPr kumimoji="0" lang="ja-JP" altLang="en-US" sz="2400" dirty="0">
                <a:solidFill>
                  <a:srgbClr val="000000"/>
                </a:solidFill>
              </a:rPr>
              <a:t>　　　（今使えるサービス、将来的に使えるサービス等）</a:t>
            </a:r>
            <a:endParaRPr kumimoji="0" lang="en-US" altLang="ja-JP" sz="2400" dirty="0">
              <a:solidFill>
                <a:srgbClr val="000000"/>
              </a:solidFill>
            </a:endParaRPr>
          </a:p>
          <a:p>
            <a:pPr eaLnBrk="0" fontAlgn="base" hangingPunct="0">
              <a:spcBef>
                <a:spcPct val="0"/>
              </a:spcBef>
              <a:spcAft>
                <a:spcPct val="0"/>
              </a:spcAft>
              <a:defRPr/>
            </a:pPr>
            <a:endParaRPr kumimoji="0" lang="en-US" altLang="ja-JP" sz="2400" dirty="0">
              <a:solidFill>
                <a:srgbClr val="000000"/>
              </a:solidFill>
            </a:endParaRPr>
          </a:p>
          <a:p>
            <a:pPr marL="342900" indent="-342900" eaLnBrk="0" fontAlgn="base" hangingPunct="0">
              <a:spcBef>
                <a:spcPct val="0"/>
              </a:spcBef>
              <a:spcAft>
                <a:spcPct val="0"/>
              </a:spcAft>
              <a:buFont typeface="Arial" pitchFamily="34" charset="0"/>
              <a:buChar char="•"/>
              <a:defRPr/>
            </a:pPr>
            <a:r>
              <a:rPr kumimoji="0" lang="ja-JP" altLang="en-US" sz="2400" b="1" dirty="0">
                <a:solidFill>
                  <a:srgbClr val="000000"/>
                </a:solidFill>
              </a:rPr>
              <a:t>家族のがんばり、工夫、育児・子育ての楽しさに共感する</a:t>
            </a:r>
            <a:endParaRPr kumimoji="0" lang="en-US" altLang="ja-JP" sz="2400" b="1" dirty="0">
              <a:solidFill>
                <a:srgbClr val="000000"/>
              </a:solidFill>
            </a:endParaRPr>
          </a:p>
          <a:p>
            <a:pPr eaLnBrk="0" fontAlgn="base" hangingPunct="0">
              <a:spcBef>
                <a:spcPct val="0"/>
              </a:spcBef>
              <a:spcAft>
                <a:spcPct val="0"/>
              </a:spcAft>
              <a:defRPr/>
            </a:pPr>
            <a:r>
              <a:rPr kumimoji="0" lang="ja-JP" altLang="en-US" sz="2400" dirty="0">
                <a:solidFill>
                  <a:srgbClr val="000000"/>
                </a:solidFill>
              </a:rPr>
              <a:t>　　　（適切な関わり方法を伝え、成功場面を増やし褒める）</a:t>
            </a:r>
            <a:endParaRPr kumimoji="0" lang="en-US" altLang="ja-JP" sz="2400" dirty="0">
              <a:solidFill>
                <a:srgbClr val="000000"/>
              </a:solidFill>
            </a:endParaRPr>
          </a:p>
          <a:p>
            <a:pPr marL="342900" indent="-342900" eaLnBrk="0" fontAlgn="base" hangingPunct="0">
              <a:spcBef>
                <a:spcPct val="0"/>
              </a:spcBef>
              <a:spcAft>
                <a:spcPct val="0"/>
              </a:spcAft>
              <a:buFont typeface="Arial" pitchFamily="34" charset="0"/>
              <a:buChar char="•"/>
              <a:defRPr/>
            </a:pPr>
            <a:endParaRPr kumimoji="0" lang="en-US" altLang="ja-JP" sz="2400" b="1" dirty="0">
              <a:solidFill>
                <a:srgbClr val="000000"/>
              </a:solidFill>
            </a:endParaRPr>
          </a:p>
          <a:p>
            <a:pPr marL="342900" indent="-342900" eaLnBrk="0" fontAlgn="base" hangingPunct="0">
              <a:spcBef>
                <a:spcPct val="0"/>
              </a:spcBef>
              <a:spcAft>
                <a:spcPct val="0"/>
              </a:spcAft>
              <a:buFont typeface="Arial" pitchFamily="34" charset="0"/>
              <a:buChar char="•"/>
              <a:defRPr/>
            </a:pPr>
            <a:r>
              <a:rPr kumimoji="0" lang="ja-JP" altLang="en-US" sz="2400" b="1" dirty="0">
                <a:solidFill>
                  <a:srgbClr val="000000"/>
                </a:solidFill>
              </a:rPr>
              <a:t>家族が、仲間と出会うことを助ける</a:t>
            </a:r>
          </a:p>
          <a:p>
            <a:pPr eaLnBrk="0" fontAlgn="base" hangingPunct="0">
              <a:spcBef>
                <a:spcPct val="0"/>
              </a:spcBef>
              <a:spcAft>
                <a:spcPct val="0"/>
              </a:spcAft>
              <a:defRPr/>
            </a:pPr>
            <a:r>
              <a:rPr kumimoji="0" lang="ja-JP" altLang="en-US" sz="2400" dirty="0">
                <a:solidFill>
                  <a:srgbClr val="000000"/>
                </a:solidFill>
              </a:rPr>
              <a:t>　　　</a:t>
            </a:r>
            <a:r>
              <a:rPr kumimoji="0" lang="en-US" altLang="ja-JP" sz="2400" dirty="0">
                <a:solidFill>
                  <a:srgbClr val="000000"/>
                </a:solidFill>
              </a:rPr>
              <a:t>(</a:t>
            </a:r>
            <a:r>
              <a:rPr kumimoji="0" lang="ja-JP" altLang="en-US" sz="2400" dirty="0">
                <a:solidFill>
                  <a:srgbClr val="000000"/>
                </a:solidFill>
              </a:rPr>
              <a:t>同属性の集団</a:t>
            </a:r>
            <a:r>
              <a:rPr kumimoji="0" lang="en-US" altLang="ja-JP" sz="2400" dirty="0">
                <a:solidFill>
                  <a:srgbClr val="000000"/>
                </a:solidFill>
              </a:rPr>
              <a:t>､</a:t>
            </a:r>
            <a:r>
              <a:rPr kumimoji="0" lang="ja-JP" altLang="en-US" sz="2400" dirty="0">
                <a:solidFill>
                  <a:srgbClr val="000000"/>
                </a:solidFill>
              </a:rPr>
              <a:t>先輩を紹介する</a:t>
            </a:r>
            <a:r>
              <a:rPr kumimoji="0" lang="en-US" altLang="ja-JP" sz="2400" dirty="0">
                <a:solidFill>
                  <a:srgbClr val="000000"/>
                </a:solidFill>
              </a:rPr>
              <a:t>)</a:t>
            </a:r>
            <a:r>
              <a:rPr kumimoji="0" lang="ja-JP" altLang="en-US" sz="2400" dirty="0">
                <a:solidFill>
                  <a:srgbClr val="000000"/>
                </a:solidFill>
              </a:rPr>
              <a:t>　</a:t>
            </a:r>
            <a:endParaRPr kumimoji="0" lang="en-US" altLang="ja-JP" sz="2400" dirty="0">
              <a:solidFill>
                <a:srgbClr val="000000"/>
              </a:solidFill>
            </a:endParaRPr>
          </a:p>
          <a:p>
            <a:pPr eaLnBrk="0" fontAlgn="base" hangingPunct="0">
              <a:spcBef>
                <a:spcPct val="0"/>
              </a:spcBef>
              <a:spcAft>
                <a:spcPct val="0"/>
              </a:spcAft>
              <a:defRPr/>
            </a:pPr>
            <a:endParaRPr kumimoji="0" lang="en-US" altLang="ja-JP" sz="2400" dirty="0">
              <a:solidFill>
                <a:srgbClr val="000000"/>
              </a:solidFill>
            </a:endParaRPr>
          </a:p>
          <a:p>
            <a:pPr marL="342900" indent="-342900" eaLnBrk="0" fontAlgn="base" hangingPunct="0">
              <a:spcBef>
                <a:spcPct val="0"/>
              </a:spcBef>
              <a:spcAft>
                <a:spcPct val="0"/>
              </a:spcAft>
              <a:buFont typeface="Arial" panose="020B0604020202020204" pitchFamily="34" charset="0"/>
              <a:buChar char="•"/>
              <a:defRPr/>
            </a:pPr>
            <a:r>
              <a:rPr kumimoji="0" lang="ja-JP" altLang="en-US" sz="2400" b="1" dirty="0">
                <a:solidFill>
                  <a:srgbClr val="000000"/>
                </a:solidFill>
              </a:rPr>
              <a:t>関係者同士が、情報の共有や引き継ぎをしっかりと行う</a:t>
            </a:r>
          </a:p>
          <a:p>
            <a:pPr eaLnBrk="0" fontAlgn="base" hangingPunct="0">
              <a:spcBef>
                <a:spcPct val="0"/>
              </a:spcBef>
              <a:spcAft>
                <a:spcPct val="0"/>
              </a:spcAft>
              <a:defRPr/>
            </a:pPr>
            <a:endParaRPr kumimoji="0" lang="ja-JP" altLang="en-US" sz="2400" dirty="0">
              <a:solidFill>
                <a:srgbClr val="000000"/>
              </a:solidFill>
            </a:endParaRPr>
          </a:p>
        </p:txBody>
      </p:sp>
      <p:sp>
        <p:nvSpPr>
          <p:cNvPr id="2" name="スライド番号プレースホルダー 1">
            <a:extLst>
              <a:ext uri="{FF2B5EF4-FFF2-40B4-BE49-F238E27FC236}">
                <a16:creationId xmlns:a16="http://schemas.microsoft.com/office/drawing/2014/main" id="{B888AAB8-2513-C092-1E9A-685300BDEEBF}"/>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22</a:t>
            </a:fld>
            <a:endParaRPr lang="en-US" altLang="ja-JP">
              <a:solidFill>
                <a:srgbClr val="000000"/>
              </a:solidFill>
            </a:endParaRPr>
          </a:p>
        </p:txBody>
      </p:sp>
    </p:spTree>
    <p:extLst>
      <p:ext uri="{BB962C8B-B14F-4D97-AF65-F5344CB8AC3E}">
        <p14:creationId xmlns:p14="http://schemas.microsoft.com/office/powerpoint/2010/main" val="3504060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AutoShape 2"/>
          <p:cNvSpPr>
            <a:spLocks noChangeArrowheads="1"/>
          </p:cNvSpPr>
          <p:nvPr/>
        </p:nvSpPr>
        <p:spPr bwMode="auto">
          <a:xfrm>
            <a:off x="236537" y="260648"/>
            <a:ext cx="9432925" cy="838200"/>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600" dirty="0">
                <a:solidFill>
                  <a:srgbClr val="000000"/>
                </a:solidFill>
                <a:latin typeface="ＭＳ Ｐゴシック"/>
              </a:rPr>
              <a:t>家族が出来ることの助言例</a:t>
            </a:r>
            <a:r>
              <a:rPr kumimoji="0" lang="ja-JP" altLang="en-US" sz="2400" dirty="0">
                <a:solidFill>
                  <a:srgbClr val="000000"/>
                </a:solidFill>
                <a:latin typeface="ＭＳ Ｐゴシック"/>
              </a:rPr>
              <a:t>（直接的な育児・子育て）</a:t>
            </a:r>
          </a:p>
        </p:txBody>
      </p:sp>
      <p:sp>
        <p:nvSpPr>
          <p:cNvPr id="23556" name="AutoShape 3"/>
          <p:cNvSpPr>
            <a:spLocks noChangeArrowheads="1"/>
          </p:cNvSpPr>
          <p:nvPr/>
        </p:nvSpPr>
        <p:spPr bwMode="auto">
          <a:xfrm>
            <a:off x="275478" y="1250852"/>
            <a:ext cx="9355041" cy="5445223"/>
          </a:xfrm>
          <a:prstGeom prst="roundRect">
            <a:avLst>
              <a:gd name="adj" fmla="val 16667"/>
            </a:avLst>
          </a:pr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wrap="square" anchor="ctr">
            <a:noAutofit/>
          </a:bodyPr>
          <a:lstStyle/>
          <a:p>
            <a:pPr eaLnBrk="0" fontAlgn="base" hangingPunct="0">
              <a:spcBef>
                <a:spcPct val="0"/>
              </a:spcBef>
              <a:spcAft>
                <a:spcPct val="0"/>
              </a:spcAft>
            </a:pPr>
            <a:r>
              <a:rPr kumimoji="0" lang="ja-JP" altLang="en-US" sz="2800" dirty="0">
                <a:solidFill>
                  <a:srgbClr val="000000"/>
                </a:solidFill>
              </a:rPr>
              <a:t>①場面を明確にして、ピンポイントの関わりからはじめる</a:t>
            </a:r>
            <a:endParaRPr kumimoji="0" lang="en-US" altLang="ja-JP" sz="2800" dirty="0">
              <a:solidFill>
                <a:srgbClr val="000000"/>
              </a:solidFill>
            </a:endParaRPr>
          </a:p>
          <a:p>
            <a:pPr eaLnBrk="0" fontAlgn="base" hangingPunct="0">
              <a:spcBef>
                <a:spcPct val="0"/>
              </a:spcBef>
              <a:spcAft>
                <a:spcPct val="0"/>
              </a:spcAft>
            </a:pPr>
            <a:r>
              <a:rPr kumimoji="0" lang="ja-JP" altLang="en-US" sz="2800" dirty="0">
                <a:solidFill>
                  <a:srgbClr val="000000"/>
                </a:solidFill>
              </a:rPr>
              <a:t>　</a:t>
            </a:r>
          </a:p>
          <a:p>
            <a:pPr eaLnBrk="0" fontAlgn="base" hangingPunct="0">
              <a:spcBef>
                <a:spcPts val="600"/>
              </a:spcBef>
              <a:spcAft>
                <a:spcPct val="0"/>
              </a:spcAft>
            </a:pPr>
            <a:r>
              <a:rPr kumimoji="0" lang="ja-JP" altLang="en-US" sz="2800" dirty="0">
                <a:solidFill>
                  <a:srgbClr val="000000"/>
                </a:solidFill>
              </a:rPr>
              <a:t>②家族の肉体的、精神的な負担をできる限り軽減する</a:t>
            </a:r>
            <a:endParaRPr kumimoji="0" lang="en-US" altLang="ja-JP" sz="2800" dirty="0">
              <a:solidFill>
                <a:srgbClr val="000000"/>
              </a:solidFill>
            </a:endParaRPr>
          </a:p>
          <a:p>
            <a:pPr marL="623888" indent="-623888" eaLnBrk="0" fontAlgn="base" hangingPunct="0">
              <a:spcBef>
                <a:spcPct val="0"/>
              </a:spcBef>
              <a:spcAft>
                <a:spcPct val="0"/>
              </a:spcAft>
            </a:pPr>
            <a:r>
              <a:rPr kumimoji="0" lang="en-US" altLang="ja-JP" sz="2800" dirty="0">
                <a:solidFill>
                  <a:srgbClr val="000000"/>
                </a:solidFill>
              </a:rPr>
              <a:t>	</a:t>
            </a:r>
            <a:r>
              <a:rPr kumimoji="0" lang="ja-JP" altLang="en-US" sz="2400" dirty="0">
                <a:solidFill>
                  <a:srgbClr val="000000"/>
                </a:solidFill>
              </a:rPr>
              <a:t>・道具や器具の積極的な利用</a:t>
            </a:r>
            <a:endParaRPr kumimoji="0" lang="en-US" altLang="ja-JP" sz="2400" dirty="0">
              <a:solidFill>
                <a:srgbClr val="000000"/>
              </a:solidFill>
            </a:endParaRPr>
          </a:p>
          <a:p>
            <a:pPr marL="623888" indent="-623888" eaLnBrk="0" fontAlgn="base" hangingPunct="0">
              <a:spcBef>
                <a:spcPct val="0"/>
              </a:spcBef>
              <a:spcAft>
                <a:spcPct val="0"/>
              </a:spcAft>
            </a:pPr>
            <a:r>
              <a:rPr kumimoji="0" lang="en-US" altLang="ja-JP" sz="2400" dirty="0">
                <a:solidFill>
                  <a:srgbClr val="000000"/>
                </a:solidFill>
              </a:rPr>
              <a:t>	</a:t>
            </a:r>
            <a:r>
              <a:rPr kumimoji="0" lang="ja-JP" altLang="en-US" sz="2400" dirty="0">
                <a:solidFill>
                  <a:srgbClr val="000000"/>
                </a:solidFill>
              </a:rPr>
              <a:t>・日々の生活スケジュールから取り組める時間を決定・本人ができることを促せる様な関わりを伝える</a:t>
            </a:r>
            <a:endParaRPr kumimoji="0" lang="en-US" altLang="ja-JP" sz="2400" dirty="0">
              <a:solidFill>
                <a:srgbClr val="000000"/>
              </a:solidFill>
            </a:endParaRPr>
          </a:p>
          <a:p>
            <a:pPr marL="623888" eaLnBrk="0" fontAlgn="base" hangingPunct="0">
              <a:spcBef>
                <a:spcPct val="0"/>
              </a:spcBef>
              <a:spcAft>
                <a:spcPct val="0"/>
              </a:spcAft>
            </a:pPr>
            <a:r>
              <a:rPr kumimoji="0" lang="ja-JP" altLang="en-US" sz="2400" dirty="0">
                <a:solidFill>
                  <a:srgbClr val="000000"/>
                </a:solidFill>
              </a:rPr>
              <a:t>・片親（母）の負担が増え傾向になりやすいため、もう一方の親（父）の協力できることも提示する</a:t>
            </a:r>
            <a:endParaRPr kumimoji="0" lang="en-US" altLang="ja-JP" sz="2400" dirty="0">
              <a:solidFill>
                <a:srgbClr val="000000"/>
              </a:solidFill>
            </a:endParaRPr>
          </a:p>
          <a:p>
            <a:pPr marL="623888" eaLnBrk="0" fontAlgn="base" hangingPunct="0">
              <a:spcBef>
                <a:spcPct val="0"/>
              </a:spcBef>
              <a:spcAft>
                <a:spcPct val="0"/>
              </a:spcAft>
            </a:pPr>
            <a:endParaRPr kumimoji="0" lang="en-US" altLang="ja-JP" sz="2800" dirty="0">
              <a:solidFill>
                <a:srgbClr val="000000"/>
              </a:solidFill>
            </a:endParaRPr>
          </a:p>
          <a:p>
            <a:pPr eaLnBrk="0" fontAlgn="base" hangingPunct="0">
              <a:spcBef>
                <a:spcPts val="600"/>
              </a:spcBef>
              <a:spcAft>
                <a:spcPct val="0"/>
              </a:spcAft>
            </a:pPr>
            <a:r>
              <a:rPr kumimoji="0" lang="ja-JP" altLang="en-US" sz="2800" dirty="0">
                <a:solidFill>
                  <a:srgbClr val="000000"/>
                </a:solidFill>
              </a:rPr>
              <a:t>③短期間での振り返り、状況確認を行なう</a:t>
            </a:r>
            <a:endParaRPr kumimoji="0" lang="en-US" altLang="ja-JP" sz="2800" dirty="0">
              <a:solidFill>
                <a:srgbClr val="000000"/>
              </a:solidFill>
            </a:endParaRPr>
          </a:p>
          <a:p>
            <a:pPr marL="623888" eaLnBrk="0" fontAlgn="base" hangingPunct="0">
              <a:spcBef>
                <a:spcPts val="600"/>
              </a:spcBef>
              <a:spcAft>
                <a:spcPct val="0"/>
              </a:spcAft>
            </a:pPr>
            <a:r>
              <a:rPr kumimoji="0" lang="ja-JP" altLang="en-US" sz="2400" dirty="0">
                <a:solidFill>
                  <a:srgbClr val="000000"/>
                </a:solidFill>
              </a:rPr>
              <a:t>・実現できなかったことを把握し、実現できる内容に変更する。</a:t>
            </a:r>
          </a:p>
          <a:p>
            <a:pPr eaLnBrk="0" fontAlgn="base" hangingPunct="0">
              <a:spcBef>
                <a:spcPct val="0"/>
              </a:spcBef>
              <a:spcAft>
                <a:spcPct val="0"/>
              </a:spcAft>
            </a:pPr>
            <a:r>
              <a:rPr kumimoji="0" lang="ja-JP" altLang="en-US" sz="2400" dirty="0">
                <a:solidFill>
                  <a:srgbClr val="000000"/>
                </a:solidFill>
              </a:rPr>
              <a:t>　　　</a:t>
            </a:r>
            <a:endParaRPr kumimoji="0" lang="en-US" altLang="ja-JP" sz="2400" dirty="0">
              <a:solidFill>
                <a:srgbClr val="000000"/>
              </a:solidFill>
            </a:endParaRPr>
          </a:p>
        </p:txBody>
      </p:sp>
      <p:sp>
        <p:nvSpPr>
          <p:cNvPr id="2" name="スライド番号プレースホルダー 1">
            <a:extLst>
              <a:ext uri="{FF2B5EF4-FFF2-40B4-BE49-F238E27FC236}">
                <a16:creationId xmlns:a16="http://schemas.microsoft.com/office/drawing/2014/main" id="{2782D81C-5C28-1481-87CB-0B5A6C176BAD}"/>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3375067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AutoShape 2"/>
          <p:cNvSpPr>
            <a:spLocks noChangeArrowheads="1"/>
          </p:cNvSpPr>
          <p:nvPr/>
        </p:nvSpPr>
        <p:spPr bwMode="auto">
          <a:xfrm>
            <a:off x="236537" y="260648"/>
            <a:ext cx="9432925" cy="838200"/>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600" dirty="0">
                <a:solidFill>
                  <a:srgbClr val="000000"/>
                </a:solidFill>
                <a:latin typeface="ＭＳ Ｐゴシック"/>
              </a:rPr>
              <a:t>家族が出来ることの助言例</a:t>
            </a:r>
            <a:r>
              <a:rPr kumimoji="0" lang="ja-JP" altLang="en-US" sz="3200" dirty="0">
                <a:solidFill>
                  <a:srgbClr val="000000"/>
                </a:solidFill>
                <a:latin typeface="ＭＳ Ｐゴシック"/>
              </a:rPr>
              <a:t>（環境の整理）</a:t>
            </a:r>
          </a:p>
        </p:txBody>
      </p:sp>
      <p:sp>
        <p:nvSpPr>
          <p:cNvPr id="23556" name="AutoShape 3"/>
          <p:cNvSpPr>
            <a:spLocks noChangeArrowheads="1"/>
          </p:cNvSpPr>
          <p:nvPr/>
        </p:nvSpPr>
        <p:spPr bwMode="auto">
          <a:xfrm>
            <a:off x="275478" y="1250853"/>
            <a:ext cx="9355041" cy="3546300"/>
          </a:xfrm>
          <a:prstGeom prst="roundRect">
            <a:avLst>
              <a:gd name="adj" fmla="val 16667"/>
            </a:avLst>
          </a:pr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wrap="square" anchor="ctr">
            <a:noAutofit/>
          </a:bodyPr>
          <a:lstStyle/>
          <a:p>
            <a:pPr eaLnBrk="0" fontAlgn="base" hangingPunct="0">
              <a:spcBef>
                <a:spcPct val="0"/>
              </a:spcBef>
              <a:spcAft>
                <a:spcPct val="0"/>
              </a:spcAft>
            </a:pPr>
            <a:r>
              <a:rPr kumimoji="0" lang="ja-JP" altLang="en-US" sz="2800" dirty="0">
                <a:solidFill>
                  <a:srgbClr val="000000"/>
                </a:solidFill>
              </a:rPr>
              <a:t>①家庭内環境の把握、情報の整理し、場面を明確にする</a:t>
            </a:r>
            <a:endParaRPr kumimoji="0" lang="en-US" altLang="ja-JP" sz="2800" dirty="0">
              <a:solidFill>
                <a:srgbClr val="000000"/>
              </a:solidFill>
            </a:endParaRPr>
          </a:p>
          <a:p>
            <a:pPr eaLnBrk="0" fontAlgn="base" hangingPunct="0">
              <a:spcBef>
                <a:spcPct val="0"/>
              </a:spcBef>
              <a:spcAft>
                <a:spcPct val="0"/>
              </a:spcAft>
            </a:pPr>
            <a:endParaRPr kumimoji="0" lang="ja-JP" altLang="en-US" sz="2800" dirty="0">
              <a:solidFill>
                <a:srgbClr val="000000"/>
              </a:solidFill>
            </a:endParaRPr>
          </a:p>
          <a:p>
            <a:pPr eaLnBrk="0" fontAlgn="base" hangingPunct="0">
              <a:spcBef>
                <a:spcPts val="600"/>
              </a:spcBef>
              <a:spcAft>
                <a:spcPct val="0"/>
              </a:spcAft>
            </a:pPr>
            <a:r>
              <a:rPr kumimoji="0" lang="ja-JP" altLang="en-US" sz="2800" dirty="0">
                <a:solidFill>
                  <a:srgbClr val="000000"/>
                </a:solidFill>
              </a:rPr>
              <a:t>②環境：居場所、活動場所の整理</a:t>
            </a:r>
          </a:p>
          <a:p>
            <a:pPr eaLnBrk="0" fontAlgn="base" hangingPunct="0">
              <a:spcBef>
                <a:spcPct val="0"/>
              </a:spcBef>
              <a:spcAft>
                <a:spcPct val="0"/>
              </a:spcAft>
            </a:pPr>
            <a:r>
              <a:rPr kumimoji="0" lang="ja-JP" altLang="en-US" sz="2800" dirty="0">
                <a:solidFill>
                  <a:srgbClr val="000000"/>
                </a:solidFill>
              </a:rPr>
              <a:t>　　　・大まかな生活導線や生活リズム表の作成</a:t>
            </a:r>
          </a:p>
          <a:p>
            <a:pPr eaLnBrk="0" fontAlgn="base" hangingPunct="0">
              <a:spcBef>
                <a:spcPct val="0"/>
              </a:spcBef>
              <a:spcAft>
                <a:spcPct val="0"/>
              </a:spcAft>
            </a:pPr>
            <a:r>
              <a:rPr kumimoji="0" lang="ja-JP" altLang="en-US" sz="2800" dirty="0">
                <a:solidFill>
                  <a:srgbClr val="000000"/>
                </a:solidFill>
              </a:rPr>
              <a:t>　　　・物の置き場所を整理し、決める。</a:t>
            </a:r>
          </a:p>
          <a:p>
            <a:pPr eaLnBrk="0" fontAlgn="base" hangingPunct="0">
              <a:spcBef>
                <a:spcPct val="0"/>
              </a:spcBef>
              <a:spcAft>
                <a:spcPct val="0"/>
              </a:spcAft>
            </a:pPr>
            <a:r>
              <a:rPr kumimoji="0" lang="ja-JP" altLang="en-US" sz="2800" dirty="0">
                <a:solidFill>
                  <a:srgbClr val="000000"/>
                </a:solidFill>
              </a:rPr>
              <a:t>　　　・自分の持ち物、使用する物を分かりやすくする。</a:t>
            </a:r>
          </a:p>
          <a:p>
            <a:pPr eaLnBrk="0" fontAlgn="base" hangingPunct="0">
              <a:spcBef>
                <a:spcPct val="0"/>
              </a:spcBef>
              <a:spcAft>
                <a:spcPct val="0"/>
              </a:spcAft>
            </a:pPr>
            <a:r>
              <a:rPr kumimoji="0" lang="ja-JP" altLang="en-US" sz="2800" dirty="0">
                <a:solidFill>
                  <a:srgbClr val="000000"/>
                </a:solidFill>
              </a:rPr>
              <a:t>　　　・開始や終了をわかりやすく予告し、手順を示す。</a:t>
            </a:r>
            <a:endParaRPr kumimoji="0" lang="en-US" altLang="ja-JP" sz="2800" dirty="0">
              <a:solidFill>
                <a:srgbClr val="000000"/>
              </a:solidFill>
            </a:endParaRPr>
          </a:p>
          <a:p>
            <a:pPr eaLnBrk="0" fontAlgn="base" hangingPunct="0">
              <a:spcBef>
                <a:spcPct val="0"/>
              </a:spcBef>
              <a:spcAft>
                <a:spcPct val="0"/>
              </a:spcAft>
            </a:pPr>
            <a:endParaRPr kumimoji="0" lang="en-US" altLang="ja-JP" sz="1200" dirty="0">
              <a:solidFill>
                <a:srgbClr val="000000"/>
              </a:solidFill>
            </a:endParaRPr>
          </a:p>
        </p:txBody>
      </p:sp>
      <p:sp>
        <p:nvSpPr>
          <p:cNvPr id="2" name="スライド番号プレースホルダー 1">
            <a:extLst>
              <a:ext uri="{FF2B5EF4-FFF2-40B4-BE49-F238E27FC236}">
                <a16:creationId xmlns:a16="http://schemas.microsoft.com/office/drawing/2014/main" id="{2782D81C-5C28-1481-87CB-0B5A6C176BAD}"/>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24</a:t>
            </a:fld>
            <a:endParaRPr lang="en-US" altLang="ja-JP">
              <a:solidFill>
                <a:srgbClr val="000000"/>
              </a:solidFill>
            </a:endParaRPr>
          </a:p>
        </p:txBody>
      </p:sp>
    </p:spTree>
    <p:extLst>
      <p:ext uri="{BB962C8B-B14F-4D97-AF65-F5344CB8AC3E}">
        <p14:creationId xmlns:p14="http://schemas.microsoft.com/office/powerpoint/2010/main" val="1090915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AutoShape 2"/>
          <p:cNvSpPr>
            <a:spLocks noChangeArrowheads="1"/>
          </p:cNvSpPr>
          <p:nvPr/>
        </p:nvSpPr>
        <p:spPr bwMode="auto">
          <a:xfrm>
            <a:off x="308484" y="220110"/>
            <a:ext cx="9289032" cy="864096"/>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600" dirty="0">
                <a:solidFill>
                  <a:srgbClr val="000000"/>
                </a:solidFill>
                <a:latin typeface="ＭＳ Ｐゴシック"/>
              </a:rPr>
              <a:t>家族が出来ることの助言例（情報の伝え方等）</a:t>
            </a:r>
          </a:p>
        </p:txBody>
      </p:sp>
      <p:sp>
        <p:nvSpPr>
          <p:cNvPr id="24580" name="AutoShape 3"/>
          <p:cNvSpPr>
            <a:spLocks noChangeArrowheads="1"/>
          </p:cNvSpPr>
          <p:nvPr/>
        </p:nvSpPr>
        <p:spPr bwMode="auto">
          <a:xfrm>
            <a:off x="405607" y="1174442"/>
            <a:ext cx="9222472" cy="5463448"/>
          </a:xfrm>
          <a:prstGeom prst="roundRect">
            <a:avLst>
              <a:gd name="adj" fmla="val 16667"/>
            </a:avLst>
          </a:prstGeom>
          <a:noFill/>
          <a:ln w="9525">
            <a:noFill/>
            <a:round/>
            <a:headEnd/>
            <a:tailEnd/>
          </a:ln>
        </p:spPr>
        <p:txBody>
          <a:bodyPr wrap="none" lIns="90000" tIns="46800" rIns="90000" bIns="46800" anchor="t" anchorCtr="0"/>
          <a:lstStyle/>
          <a:p>
            <a:pPr eaLnBrk="0" fontAlgn="base" hangingPunct="0">
              <a:spcBef>
                <a:spcPct val="0"/>
              </a:spcBef>
              <a:spcAft>
                <a:spcPct val="0"/>
              </a:spcAft>
            </a:pPr>
            <a:r>
              <a:rPr kumimoji="0" lang="ja-JP" altLang="en-US" sz="2400" dirty="0">
                <a:solidFill>
                  <a:srgbClr val="000000"/>
                </a:solidFill>
              </a:rPr>
              <a:t>①視覚情報や音、臭いなどこどもが捉えられる手掛かり</a:t>
            </a:r>
            <a:endParaRPr kumimoji="0" lang="ja-JP" altLang="en-US" sz="800" dirty="0">
              <a:solidFill>
                <a:srgbClr val="000000"/>
              </a:solidFill>
            </a:endParaRPr>
          </a:p>
          <a:p>
            <a:pPr eaLnBrk="0" fontAlgn="base" hangingPunct="0">
              <a:spcBef>
                <a:spcPts val="1200"/>
              </a:spcBef>
              <a:spcAft>
                <a:spcPct val="0"/>
              </a:spcAft>
            </a:pPr>
            <a:r>
              <a:rPr kumimoji="0" lang="ja-JP" altLang="en-US" sz="2400" dirty="0">
                <a:solidFill>
                  <a:srgbClr val="000000"/>
                </a:solidFill>
              </a:rPr>
              <a:t>②新しいことを前もってに伝える（言葉＋視覚的、音等）</a:t>
            </a:r>
          </a:p>
          <a:p>
            <a:pPr eaLnBrk="0" fontAlgn="base" hangingPunct="0">
              <a:spcBef>
                <a:spcPts val="1200"/>
              </a:spcBef>
              <a:spcAft>
                <a:spcPct val="0"/>
              </a:spcAft>
            </a:pPr>
            <a:r>
              <a:rPr kumimoji="0" lang="ja-JP" altLang="en-US" sz="2400" dirty="0">
                <a:solidFill>
                  <a:srgbClr val="000000"/>
                </a:solidFill>
              </a:rPr>
              <a:t>③言葉は、はっきり分かりやすく</a:t>
            </a:r>
            <a:endParaRPr kumimoji="0" lang="ja-JP" altLang="en-US" sz="800" dirty="0">
              <a:solidFill>
                <a:srgbClr val="000000"/>
              </a:solidFill>
            </a:endParaRPr>
          </a:p>
          <a:p>
            <a:pPr eaLnBrk="0" fontAlgn="base" hangingPunct="0">
              <a:spcBef>
                <a:spcPts val="1200"/>
              </a:spcBef>
              <a:spcAft>
                <a:spcPct val="0"/>
              </a:spcAft>
            </a:pPr>
            <a:r>
              <a:rPr kumimoji="0" lang="ja-JP" altLang="en-US" sz="2400" dirty="0">
                <a:solidFill>
                  <a:srgbClr val="000000"/>
                </a:solidFill>
              </a:rPr>
              <a:t>④伝えることをひとつにしぼる</a:t>
            </a:r>
            <a:endParaRPr kumimoji="0" lang="ja-JP" altLang="en-US" sz="800" dirty="0">
              <a:solidFill>
                <a:srgbClr val="000000"/>
              </a:solidFill>
            </a:endParaRPr>
          </a:p>
          <a:p>
            <a:pPr eaLnBrk="0" fontAlgn="base" hangingPunct="0">
              <a:spcBef>
                <a:spcPts val="1200"/>
              </a:spcBef>
              <a:spcAft>
                <a:spcPct val="0"/>
              </a:spcAft>
            </a:pPr>
            <a:r>
              <a:rPr kumimoji="0" lang="ja-JP" altLang="en-US" sz="2400" dirty="0">
                <a:solidFill>
                  <a:srgbClr val="000000"/>
                </a:solidFill>
              </a:rPr>
              <a:t>⑤身体接触は、声かけなどの予兆の後に行なう</a:t>
            </a:r>
            <a:endParaRPr kumimoji="0" lang="en-US" altLang="ja-JP" sz="2400" dirty="0">
              <a:solidFill>
                <a:srgbClr val="000000"/>
              </a:solidFill>
            </a:endParaRPr>
          </a:p>
          <a:p>
            <a:pPr eaLnBrk="0" fontAlgn="base" hangingPunct="0">
              <a:spcBef>
                <a:spcPts val="1200"/>
              </a:spcBef>
              <a:spcAft>
                <a:spcPct val="0"/>
              </a:spcAft>
            </a:pPr>
            <a:r>
              <a:rPr kumimoji="0" lang="ja-JP" altLang="en-US" sz="2400" dirty="0">
                <a:solidFill>
                  <a:srgbClr val="000000"/>
                </a:solidFill>
              </a:rPr>
              <a:t>⑥注意したいことは、その場で伝える</a:t>
            </a:r>
            <a:endParaRPr kumimoji="0" lang="en-US" altLang="ja-JP" sz="2400" dirty="0">
              <a:solidFill>
                <a:srgbClr val="000000"/>
              </a:solidFill>
            </a:endParaRPr>
          </a:p>
          <a:p>
            <a:pPr eaLnBrk="0" fontAlgn="base" hangingPunct="0">
              <a:spcBef>
                <a:spcPts val="1200"/>
              </a:spcBef>
              <a:spcAft>
                <a:spcPct val="0"/>
              </a:spcAft>
            </a:pPr>
            <a:r>
              <a:rPr kumimoji="0" lang="en-US" altLang="ja-JP" sz="2400" dirty="0">
                <a:solidFill>
                  <a:srgbClr val="000000"/>
                </a:solidFill>
              </a:rPr>
              <a:t>	</a:t>
            </a:r>
            <a:r>
              <a:rPr kumimoji="0" lang="ja-JP" altLang="en-US" sz="2400" dirty="0">
                <a:solidFill>
                  <a:srgbClr val="000000"/>
                </a:solidFill>
              </a:rPr>
              <a:t>（感情的にならない、落ち着いたトーンで伝える）</a:t>
            </a:r>
            <a:endParaRPr kumimoji="0" lang="en-US" altLang="ja-JP" sz="2400" dirty="0">
              <a:solidFill>
                <a:srgbClr val="000000"/>
              </a:solidFill>
            </a:endParaRPr>
          </a:p>
          <a:p>
            <a:pPr eaLnBrk="0" fontAlgn="base" hangingPunct="0">
              <a:spcBef>
                <a:spcPts val="1200"/>
              </a:spcBef>
              <a:spcAft>
                <a:spcPct val="0"/>
              </a:spcAft>
            </a:pPr>
            <a:r>
              <a:rPr kumimoji="0" lang="ja-JP" altLang="en-US" sz="2400" dirty="0">
                <a:solidFill>
                  <a:srgbClr val="000000"/>
                </a:solidFill>
              </a:rPr>
              <a:t>⑦感覚に配慮（過敏／鈍感）</a:t>
            </a:r>
            <a:endParaRPr kumimoji="0" lang="en-US" altLang="ja-JP" sz="2400" dirty="0">
              <a:solidFill>
                <a:srgbClr val="000000"/>
              </a:solidFill>
            </a:endParaRPr>
          </a:p>
          <a:p>
            <a:pPr eaLnBrk="0" fontAlgn="base" hangingPunct="0">
              <a:spcBef>
                <a:spcPts val="1200"/>
              </a:spcBef>
              <a:spcAft>
                <a:spcPct val="0"/>
              </a:spcAft>
            </a:pPr>
            <a:r>
              <a:rPr kumimoji="0" lang="ja-JP" altLang="en-US" sz="2400" dirty="0">
                <a:solidFill>
                  <a:srgbClr val="000000"/>
                </a:solidFill>
              </a:rPr>
              <a:t>⑧できた、できている、できそうなことを褒める</a:t>
            </a:r>
            <a:endParaRPr kumimoji="0" lang="en-US" altLang="ja-JP" sz="2400" dirty="0">
              <a:solidFill>
                <a:srgbClr val="000000"/>
              </a:solidFill>
            </a:endParaRPr>
          </a:p>
          <a:p>
            <a:pPr eaLnBrk="0" fontAlgn="base" hangingPunct="0">
              <a:spcBef>
                <a:spcPts val="1200"/>
              </a:spcBef>
              <a:spcAft>
                <a:spcPct val="0"/>
              </a:spcAft>
            </a:pPr>
            <a:r>
              <a:rPr kumimoji="0" lang="ja-JP" altLang="en-US" sz="2400" dirty="0">
                <a:solidFill>
                  <a:srgbClr val="000000"/>
                </a:solidFill>
              </a:rPr>
              <a:t>⑨プライドと自尊感情に配慮</a:t>
            </a:r>
            <a:endParaRPr kumimoji="0" lang="en-US" altLang="ja-JP" sz="2400" dirty="0">
              <a:solidFill>
                <a:srgbClr val="000000"/>
              </a:solidFill>
            </a:endParaRPr>
          </a:p>
          <a:p>
            <a:pPr eaLnBrk="0" fontAlgn="base" hangingPunct="0">
              <a:spcBef>
                <a:spcPct val="0"/>
              </a:spcBef>
              <a:spcAft>
                <a:spcPct val="0"/>
              </a:spcAft>
            </a:pPr>
            <a:endParaRPr kumimoji="0" lang="en-US" altLang="ja-JP" sz="900" dirty="0">
              <a:solidFill>
                <a:srgbClr val="000000"/>
              </a:solidFill>
            </a:endParaRPr>
          </a:p>
          <a:p>
            <a:pPr eaLnBrk="0" fontAlgn="base" hangingPunct="0">
              <a:spcBef>
                <a:spcPct val="0"/>
              </a:spcBef>
              <a:spcAft>
                <a:spcPct val="0"/>
              </a:spcAft>
            </a:pPr>
            <a:endParaRPr kumimoji="0" lang="ja-JP" altLang="en-US" sz="2400" dirty="0">
              <a:solidFill>
                <a:srgbClr val="000000"/>
              </a:solidFill>
            </a:endParaRPr>
          </a:p>
        </p:txBody>
      </p:sp>
      <p:sp>
        <p:nvSpPr>
          <p:cNvPr id="2" name="右中かっこ 1"/>
          <p:cNvSpPr/>
          <p:nvPr/>
        </p:nvSpPr>
        <p:spPr bwMode="auto">
          <a:xfrm>
            <a:off x="7854195" y="1460962"/>
            <a:ext cx="432049" cy="1896030"/>
          </a:xfrm>
          <a:prstGeom prst="rightBrace">
            <a:avLst>
              <a:gd name="adj1" fmla="val 25970"/>
              <a:gd name="adj2" fmla="val 50000"/>
            </a:avLst>
          </a:prstGeom>
          <a:noFill/>
          <a:ln w="12700" cap="flat" cmpd="sng" algn="ctr">
            <a:solidFill>
              <a:schemeClr val="tx1"/>
            </a:solidFill>
            <a:prstDash val="solid"/>
            <a:round/>
            <a:headEnd type="none" w="med" len="med"/>
            <a:tailEnd type="none" w="med" len="med"/>
          </a:ln>
          <a:effectLst/>
        </p:spPr>
        <p:txBody>
          <a:bodyPr vert="horz" wrap="square" lIns="74295" tIns="8890" rIns="74295" bIns="8890" numCol="1" rtlCol="0" anchor="ctr" anchorCtr="0" compatLnSpc="1">
            <a:prstTxWarp prst="textNoShape">
              <a:avLst/>
            </a:prstTxWarp>
          </a:bodyPr>
          <a:lstStyle/>
          <a:p>
            <a:pPr algn="ctr" fontAlgn="base">
              <a:spcBef>
                <a:spcPct val="0"/>
              </a:spcBef>
              <a:spcAft>
                <a:spcPct val="0"/>
              </a:spcAft>
            </a:pPr>
            <a:endParaRPr lang="ja-JP" altLang="en-US" b="1">
              <a:solidFill>
                <a:srgbClr val="000000"/>
              </a:solidFill>
            </a:endParaRPr>
          </a:p>
        </p:txBody>
      </p:sp>
      <p:sp>
        <p:nvSpPr>
          <p:cNvPr id="3" name="テキスト ボックス 2"/>
          <p:cNvSpPr txBox="1"/>
          <p:nvPr/>
        </p:nvSpPr>
        <p:spPr>
          <a:xfrm>
            <a:off x="8512514" y="1312565"/>
            <a:ext cx="923330" cy="2475999"/>
          </a:xfrm>
          <a:prstGeom prst="rect">
            <a:avLst/>
          </a:prstGeom>
          <a:noFill/>
        </p:spPr>
        <p:txBody>
          <a:bodyPr vert="eaVert" wrap="none" rtlCol="0">
            <a:spAutoFit/>
          </a:bodyPr>
          <a:lstStyle/>
          <a:p>
            <a:r>
              <a:rPr lang="ja-JP" altLang="en-US" sz="2400" dirty="0">
                <a:solidFill>
                  <a:srgbClr val="000000"/>
                </a:solidFill>
              </a:rPr>
              <a:t>見通しや心づもり</a:t>
            </a:r>
            <a:endParaRPr lang="en-US" altLang="ja-JP" sz="2400" dirty="0">
              <a:solidFill>
                <a:srgbClr val="000000"/>
              </a:solidFill>
            </a:endParaRPr>
          </a:p>
          <a:p>
            <a:r>
              <a:rPr lang="ja-JP" altLang="en-US" sz="2400" dirty="0">
                <a:solidFill>
                  <a:srgbClr val="000000"/>
                </a:solidFill>
              </a:rPr>
              <a:t>を持たせる</a:t>
            </a:r>
          </a:p>
        </p:txBody>
      </p:sp>
      <p:sp>
        <p:nvSpPr>
          <p:cNvPr id="4" name="スライド番号プレースホルダー 3">
            <a:extLst>
              <a:ext uri="{FF2B5EF4-FFF2-40B4-BE49-F238E27FC236}">
                <a16:creationId xmlns:a16="http://schemas.microsoft.com/office/drawing/2014/main" id="{798664D2-E974-FE9C-9BD6-50D8A4903553}"/>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25</a:t>
            </a:fld>
            <a:endParaRPr lang="en-US" altLang="ja-JP">
              <a:solidFill>
                <a:srgbClr val="000000"/>
              </a:solidFill>
            </a:endParaRPr>
          </a:p>
        </p:txBody>
      </p:sp>
    </p:spTree>
    <p:extLst>
      <p:ext uri="{BB962C8B-B14F-4D97-AF65-F5344CB8AC3E}">
        <p14:creationId xmlns:p14="http://schemas.microsoft.com/office/powerpoint/2010/main" val="1548314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AutoShape 2"/>
          <p:cNvSpPr>
            <a:spLocks noChangeArrowheads="1"/>
          </p:cNvSpPr>
          <p:nvPr/>
        </p:nvSpPr>
        <p:spPr bwMode="auto">
          <a:xfrm>
            <a:off x="272480" y="334112"/>
            <a:ext cx="9378490" cy="790633"/>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600" dirty="0">
                <a:solidFill>
                  <a:srgbClr val="000000"/>
                </a:solidFill>
                <a:latin typeface="ＭＳ Ｐゴシック"/>
              </a:rPr>
              <a:t>出来るだけ正確で確かな情報を伝える例</a:t>
            </a:r>
          </a:p>
        </p:txBody>
      </p:sp>
      <p:sp>
        <p:nvSpPr>
          <p:cNvPr id="24580" name="AutoShape 3"/>
          <p:cNvSpPr>
            <a:spLocks noChangeArrowheads="1"/>
          </p:cNvSpPr>
          <p:nvPr/>
        </p:nvSpPr>
        <p:spPr bwMode="auto">
          <a:xfrm>
            <a:off x="428501" y="1340768"/>
            <a:ext cx="9222472" cy="5328592"/>
          </a:xfrm>
          <a:prstGeom prst="roundRect">
            <a:avLst>
              <a:gd name="adj" fmla="val 16667"/>
            </a:avLst>
          </a:prstGeom>
          <a:noFill/>
          <a:ln w="9525">
            <a:noFill/>
            <a:round/>
            <a:headEnd/>
            <a:tailEnd/>
          </a:ln>
        </p:spPr>
        <p:txBody>
          <a:bodyPr wrap="none" lIns="90000" tIns="46800" rIns="90000" bIns="46800" anchor="ctr"/>
          <a:lstStyle/>
          <a:p>
            <a:pPr eaLnBrk="0" fontAlgn="base" hangingPunct="0">
              <a:spcBef>
                <a:spcPct val="0"/>
              </a:spcBef>
              <a:spcAft>
                <a:spcPct val="0"/>
              </a:spcAft>
            </a:pPr>
            <a:endParaRPr kumimoji="0" lang="en-US" altLang="ja-JP" sz="2000" dirty="0">
              <a:solidFill>
                <a:srgbClr val="000000"/>
              </a:solidFill>
            </a:endParaRPr>
          </a:p>
          <a:p>
            <a:pPr eaLnBrk="0" fontAlgn="base" hangingPunct="0">
              <a:spcBef>
                <a:spcPct val="0"/>
              </a:spcBef>
              <a:spcAft>
                <a:spcPct val="0"/>
              </a:spcAft>
            </a:pPr>
            <a:r>
              <a:rPr kumimoji="0" lang="ja-JP" altLang="en-US" sz="2400" b="1" dirty="0">
                <a:solidFill>
                  <a:srgbClr val="000000"/>
                </a:solidFill>
              </a:rPr>
              <a:t>①地域で安心した子育てを行うための支援情報</a:t>
            </a:r>
            <a:endParaRPr kumimoji="0" lang="en-US" altLang="ja-JP" sz="2400" b="1" dirty="0">
              <a:solidFill>
                <a:srgbClr val="000000"/>
              </a:solidFill>
            </a:endParaRPr>
          </a:p>
          <a:p>
            <a:pPr eaLnBrk="0" fontAlgn="base" hangingPunct="0">
              <a:spcBef>
                <a:spcPct val="0"/>
              </a:spcBef>
              <a:spcAft>
                <a:spcPct val="0"/>
              </a:spcAft>
            </a:pPr>
            <a:r>
              <a:rPr kumimoji="0" lang="ja-JP" altLang="en-US" sz="2400" dirty="0">
                <a:solidFill>
                  <a:srgbClr val="000000"/>
                </a:solidFill>
              </a:rPr>
              <a:t>　　・相談機関・支援機関の紹介</a:t>
            </a:r>
            <a:endParaRPr kumimoji="0" lang="en-US" altLang="ja-JP" sz="2400" dirty="0">
              <a:solidFill>
                <a:srgbClr val="000000"/>
              </a:solidFill>
            </a:endParaRPr>
          </a:p>
          <a:p>
            <a:pPr eaLnBrk="0" fontAlgn="base" hangingPunct="0">
              <a:spcBef>
                <a:spcPct val="0"/>
              </a:spcBef>
              <a:spcAft>
                <a:spcPct val="0"/>
              </a:spcAft>
            </a:pPr>
            <a:r>
              <a:rPr kumimoji="0" lang="ja-JP" altLang="en-US" sz="2400" dirty="0">
                <a:solidFill>
                  <a:srgbClr val="000000"/>
                </a:solidFill>
              </a:rPr>
              <a:t>　　　医療機関、療育機関、就学相談、教育相談など</a:t>
            </a:r>
          </a:p>
          <a:p>
            <a:pPr eaLnBrk="0" fontAlgn="base" hangingPunct="0">
              <a:spcBef>
                <a:spcPct val="0"/>
              </a:spcBef>
              <a:spcAft>
                <a:spcPct val="0"/>
              </a:spcAft>
            </a:pPr>
            <a:endParaRPr kumimoji="0" lang="en-US" altLang="ja-JP" sz="900" dirty="0">
              <a:solidFill>
                <a:srgbClr val="000000"/>
              </a:solidFill>
            </a:endParaRPr>
          </a:p>
          <a:p>
            <a:pPr eaLnBrk="0" fontAlgn="base" hangingPunct="0">
              <a:spcBef>
                <a:spcPct val="0"/>
              </a:spcBef>
              <a:spcAft>
                <a:spcPct val="0"/>
              </a:spcAft>
            </a:pPr>
            <a:r>
              <a:rPr kumimoji="0" lang="ja-JP" altLang="en-US" sz="2400" b="1" dirty="0">
                <a:solidFill>
                  <a:srgbClr val="000000"/>
                </a:solidFill>
              </a:rPr>
              <a:t>②地域生活を安心し充実して送るための支援制度情報</a:t>
            </a:r>
          </a:p>
          <a:p>
            <a:pPr eaLnBrk="0" fontAlgn="base" hangingPunct="0">
              <a:spcBef>
                <a:spcPct val="0"/>
              </a:spcBef>
              <a:spcAft>
                <a:spcPct val="0"/>
              </a:spcAft>
            </a:pPr>
            <a:r>
              <a:rPr kumimoji="0" lang="ja-JP" altLang="en-US" sz="2400" dirty="0">
                <a:solidFill>
                  <a:srgbClr val="000000"/>
                </a:solidFill>
              </a:rPr>
              <a:t>　　・障害者総合支援法によるｻｰﾋﾞｽ</a:t>
            </a:r>
          </a:p>
          <a:p>
            <a:pPr eaLnBrk="0" fontAlgn="base" hangingPunct="0">
              <a:spcBef>
                <a:spcPct val="0"/>
              </a:spcBef>
              <a:spcAft>
                <a:spcPct val="0"/>
              </a:spcAft>
            </a:pPr>
            <a:r>
              <a:rPr kumimoji="0" lang="ja-JP" altLang="en-US" sz="2400" dirty="0">
                <a:solidFill>
                  <a:srgbClr val="000000"/>
                </a:solidFill>
              </a:rPr>
              <a:t>　　・様々な手帳の交付から得られる援助措置</a:t>
            </a:r>
            <a:endParaRPr kumimoji="0" lang="en-US" altLang="ja-JP" sz="2400" dirty="0">
              <a:solidFill>
                <a:srgbClr val="000000"/>
              </a:solidFill>
            </a:endParaRPr>
          </a:p>
          <a:p>
            <a:pPr eaLnBrk="0" fontAlgn="base" hangingPunct="0">
              <a:spcBef>
                <a:spcPct val="0"/>
              </a:spcBef>
              <a:spcAft>
                <a:spcPct val="0"/>
              </a:spcAft>
            </a:pPr>
            <a:r>
              <a:rPr kumimoji="0" lang="ja-JP" altLang="en-US" sz="2400" dirty="0">
                <a:solidFill>
                  <a:srgbClr val="000000"/>
                </a:solidFill>
              </a:rPr>
              <a:t>　　　　</a:t>
            </a:r>
            <a:r>
              <a:rPr kumimoji="0" lang="ja-JP" altLang="en-US" sz="2000" dirty="0">
                <a:solidFill>
                  <a:srgbClr val="000000"/>
                </a:solidFill>
              </a:rPr>
              <a:t>「療育手帳」「精神障害者保健福祉手帳」の取得による援助措置</a:t>
            </a:r>
            <a:endParaRPr kumimoji="0" lang="en-US" altLang="ja-JP" sz="2000" dirty="0">
              <a:solidFill>
                <a:srgbClr val="000000"/>
              </a:solidFill>
            </a:endParaRPr>
          </a:p>
          <a:p>
            <a:pPr eaLnBrk="0" fontAlgn="base" hangingPunct="0">
              <a:spcBef>
                <a:spcPct val="0"/>
              </a:spcBef>
              <a:spcAft>
                <a:spcPct val="0"/>
              </a:spcAft>
            </a:pPr>
            <a:endParaRPr kumimoji="0" lang="en-US" altLang="ja-JP" sz="900" dirty="0">
              <a:solidFill>
                <a:srgbClr val="000000"/>
              </a:solidFill>
            </a:endParaRPr>
          </a:p>
          <a:p>
            <a:pPr eaLnBrk="0" fontAlgn="base" hangingPunct="0">
              <a:spcBef>
                <a:spcPct val="0"/>
              </a:spcBef>
              <a:spcAft>
                <a:spcPct val="0"/>
              </a:spcAft>
            </a:pPr>
            <a:r>
              <a:rPr kumimoji="0" lang="ja-JP" altLang="en-US" sz="2400" b="1" dirty="0">
                <a:solidFill>
                  <a:srgbClr val="000000"/>
                </a:solidFill>
              </a:rPr>
              <a:t>③就労を支える支援制度情報</a:t>
            </a:r>
            <a:endParaRPr kumimoji="0" lang="en-US" altLang="ja-JP" sz="2400" b="1" dirty="0">
              <a:solidFill>
                <a:srgbClr val="000000"/>
              </a:solidFill>
            </a:endParaRPr>
          </a:p>
          <a:p>
            <a:pPr eaLnBrk="0" fontAlgn="base" hangingPunct="0">
              <a:spcBef>
                <a:spcPct val="0"/>
              </a:spcBef>
              <a:spcAft>
                <a:spcPct val="0"/>
              </a:spcAft>
            </a:pPr>
            <a:r>
              <a:rPr kumimoji="0" lang="ja-JP" altLang="en-US" sz="2400" dirty="0">
                <a:solidFill>
                  <a:srgbClr val="000000"/>
                </a:solidFill>
              </a:rPr>
              <a:t>　　・区市町村の就労支援事業、ハローワーク、障害者雇用支援セン</a:t>
            </a:r>
            <a:endParaRPr kumimoji="0" lang="en-US" altLang="ja-JP" sz="2400" dirty="0">
              <a:solidFill>
                <a:srgbClr val="000000"/>
              </a:solidFill>
            </a:endParaRPr>
          </a:p>
          <a:p>
            <a:pPr eaLnBrk="0" fontAlgn="base" hangingPunct="0">
              <a:spcBef>
                <a:spcPct val="0"/>
              </a:spcBef>
              <a:spcAft>
                <a:spcPct val="0"/>
              </a:spcAft>
            </a:pPr>
            <a:r>
              <a:rPr kumimoji="0" lang="ja-JP" altLang="en-US" sz="2400" dirty="0">
                <a:solidFill>
                  <a:srgbClr val="000000"/>
                </a:solidFill>
              </a:rPr>
              <a:t>　　　ター等</a:t>
            </a:r>
            <a:endParaRPr kumimoji="0" lang="en-US" altLang="ja-JP" sz="2400" dirty="0">
              <a:solidFill>
                <a:srgbClr val="000000"/>
              </a:solidFill>
            </a:endParaRPr>
          </a:p>
          <a:p>
            <a:pPr eaLnBrk="0" fontAlgn="base" hangingPunct="0">
              <a:spcBef>
                <a:spcPct val="0"/>
              </a:spcBef>
              <a:spcAft>
                <a:spcPct val="0"/>
              </a:spcAft>
            </a:pPr>
            <a:endParaRPr kumimoji="0" lang="en-US" altLang="ja-JP" sz="900" dirty="0">
              <a:solidFill>
                <a:srgbClr val="000000"/>
              </a:solidFill>
            </a:endParaRPr>
          </a:p>
          <a:p>
            <a:pPr eaLnBrk="0" fontAlgn="base" hangingPunct="0">
              <a:spcBef>
                <a:spcPct val="0"/>
              </a:spcBef>
              <a:spcAft>
                <a:spcPct val="0"/>
              </a:spcAft>
            </a:pPr>
            <a:r>
              <a:rPr kumimoji="0" lang="ja-JP" altLang="en-US" sz="2400" b="1" dirty="0">
                <a:solidFill>
                  <a:srgbClr val="000000"/>
                </a:solidFill>
              </a:rPr>
              <a:t>＊情報の収集・整理、情報提供システムづくり</a:t>
            </a:r>
            <a:endParaRPr kumimoji="0" lang="en-US" altLang="ja-JP" sz="2400" b="1" dirty="0">
              <a:solidFill>
                <a:srgbClr val="000000"/>
              </a:solidFill>
            </a:endParaRPr>
          </a:p>
          <a:p>
            <a:pPr eaLnBrk="0" fontAlgn="base" hangingPunct="0">
              <a:spcBef>
                <a:spcPct val="0"/>
              </a:spcBef>
              <a:spcAft>
                <a:spcPct val="0"/>
              </a:spcAft>
            </a:pPr>
            <a:r>
              <a:rPr kumimoji="0" lang="ja-JP" altLang="en-US" sz="2400" b="1" dirty="0">
                <a:solidFill>
                  <a:srgbClr val="000000"/>
                </a:solidFill>
              </a:rPr>
              <a:t>＊機関連携、担当者間連携、連絡調整、地域機関ネットワーク</a:t>
            </a:r>
            <a:endParaRPr kumimoji="0" lang="en-US" altLang="ja-JP" sz="2400" b="1" dirty="0">
              <a:solidFill>
                <a:srgbClr val="000000"/>
              </a:solidFill>
            </a:endParaRPr>
          </a:p>
          <a:p>
            <a:pPr eaLnBrk="0" fontAlgn="base" hangingPunct="0">
              <a:spcBef>
                <a:spcPct val="0"/>
              </a:spcBef>
              <a:spcAft>
                <a:spcPct val="0"/>
              </a:spcAft>
            </a:pPr>
            <a:r>
              <a:rPr kumimoji="0" lang="ja-JP" altLang="en-US" sz="2400" b="1" dirty="0">
                <a:solidFill>
                  <a:srgbClr val="000000"/>
                </a:solidFill>
              </a:rPr>
              <a:t>　　（個人情報の管理）</a:t>
            </a:r>
            <a:endParaRPr kumimoji="0" lang="ja-JP" altLang="en-US" sz="2000" dirty="0">
              <a:solidFill>
                <a:srgbClr val="000000"/>
              </a:solidFill>
            </a:endParaRPr>
          </a:p>
        </p:txBody>
      </p:sp>
      <p:sp>
        <p:nvSpPr>
          <p:cNvPr id="2" name="スライド番号プレースホルダー 1">
            <a:extLst>
              <a:ext uri="{FF2B5EF4-FFF2-40B4-BE49-F238E27FC236}">
                <a16:creationId xmlns:a16="http://schemas.microsoft.com/office/drawing/2014/main" id="{47B005FC-49A6-69AA-8114-A397ED2DE8DA}"/>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26</a:t>
            </a:fld>
            <a:endParaRPr lang="en-US" altLang="ja-JP">
              <a:solidFill>
                <a:srgbClr val="000000"/>
              </a:solidFill>
            </a:endParaRPr>
          </a:p>
        </p:txBody>
      </p:sp>
    </p:spTree>
    <p:extLst>
      <p:ext uri="{BB962C8B-B14F-4D97-AF65-F5344CB8AC3E}">
        <p14:creationId xmlns:p14="http://schemas.microsoft.com/office/powerpoint/2010/main" val="3550723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23D37D-E1E3-4CA4-8BC6-9551D0E6F188}"/>
              </a:ext>
            </a:extLst>
          </p:cNvPr>
          <p:cNvSpPr>
            <a:spLocks noGrp="1"/>
          </p:cNvSpPr>
          <p:nvPr>
            <p:ph type="ctrTitle"/>
          </p:nvPr>
        </p:nvSpPr>
        <p:spPr/>
        <p:txBody>
          <a:bodyPr/>
          <a:lstStyle/>
          <a:p>
            <a:r>
              <a:rPr kumimoji="1" lang="ja-JP" altLang="en-US" dirty="0"/>
              <a:t>地域連携、地域支援</a:t>
            </a:r>
          </a:p>
        </p:txBody>
      </p:sp>
      <p:sp>
        <p:nvSpPr>
          <p:cNvPr id="3" name="スライド番号プレースホルダー 2">
            <a:extLst>
              <a:ext uri="{FF2B5EF4-FFF2-40B4-BE49-F238E27FC236}">
                <a16:creationId xmlns:a16="http://schemas.microsoft.com/office/drawing/2014/main" id="{09E70FB4-1D0A-B33B-5C9E-2D0D720943E9}"/>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27</a:t>
            </a:fld>
            <a:endParaRPr lang="ja-JP" altLang="en-US">
              <a:solidFill>
                <a:prstClr val="black">
                  <a:tint val="75000"/>
                </a:prstClr>
              </a:solidFill>
            </a:endParaRPr>
          </a:p>
        </p:txBody>
      </p:sp>
    </p:spTree>
    <p:extLst>
      <p:ext uri="{BB962C8B-B14F-4D97-AF65-F5344CB8AC3E}">
        <p14:creationId xmlns:p14="http://schemas.microsoft.com/office/powerpoint/2010/main" val="3225601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95410" y="273623"/>
            <a:ext cx="9687850" cy="635696"/>
          </a:xfrm>
          <a:prstGeom prst="rect">
            <a:avLst/>
          </a:prstGeom>
          <a:noFill/>
          <a:ln w="9525">
            <a:noFill/>
            <a:miter lim="800000"/>
            <a:headEnd/>
            <a:tailEnd/>
          </a:ln>
        </p:spPr>
        <p:txBody>
          <a:bodyPr wrap="square" anchor="t" anchorCtr="0">
            <a:noAutofit/>
          </a:bodyPr>
          <a:lstStyle/>
          <a:p>
            <a:pPr marL="539750" marR="0" lvl="0" indent="-539750" algn="l" defTabSz="914400" rtl="0" eaLnBrk="1" fontAlgn="auto" latinLnBrk="0" hangingPunct="1">
              <a:lnSpc>
                <a:spcPct val="100000"/>
              </a:lnSpc>
              <a:spcBef>
                <a:spcPts val="1200"/>
              </a:spcBef>
              <a:spcAft>
                <a:spcPts val="0"/>
              </a:spcAft>
              <a:buClrTx/>
              <a:buSzTx/>
              <a:buFontTx/>
              <a:buNone/>
              <a:tabLst/>
              <a:defRPr/>
            </a:pPr>
            <a:r>
              <a:rPr kumimoji="1" lang="ja-JP" altLang="en-US" sz="2800" b="0" i="0" u="sng"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地域連携、地域支援</a:t>
            </a:r>
            <a:endParaRPr kumimoji="1" lang="en-US" altLang="ja-JP" sz="28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3E44226-3A56-4DE8-9BB1-36395FE9667F}" type="slidenum">
              <a:rPr kumimoji="1" lang="en-US" altLang="ja-JP" sz="1200" b="0" i="0" u="none" strike="noStrike" kern="1200" cap="none" spc="0" normalizeH="0" baseline="0" noProof="0" smtClean="0">
                <a:ln>
                  <a:noFill/>
                </a:ln>
                <a:solidFill>
                  <a:srgbClr val="FFFFFF"/>
                </a:solidFill>
                <a:effectLst/>
                <a:uLnTx/>
                <a:uFillTx/>
                <a:latin typeface="Corbel" panose="020B0503020204020204"/>
                <a:ea typeface="ＭＳ ゴシック" panose="020B0609070205080204" pitchFamily="49"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1" lang="en-US" altLang="ja-JP" sz="1200" b="0" i="0" u="none" strike="noStrike" kern="1200" cap="none" spc="0" normalizeH="0" baseline="0" noProof="0" dirty="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8" name="Rectangle 1">
            <a:extLst>
              <a:ext uri="{FF2B5EF4-FFF2-40B4-BE49-F238E27FC236}">
                <a16:creationId xmlns:a16="http://schemas.microsoft.com/office/drawing/2014/main" id="{7DCE29E3-C37E-794E-B07F-77B5541BF558}"/>
              </a:ext>
            </a:extLst>
          </p:cNvPr>
          <p:cNvSpPr>
            <a:spLocks noChangeArrowheads="1"/>
          </p:cNvSpPr>
          <p:nvPr/>
        </p:nvSpPr>
        <p:spPr bwMode="auto">
          <a:xfrm>
            <a:off x="2740542" y="933386"/>
            <a:ext cx="6982198" cy="5630322"/>
          </a:xfrm>
          <a:prstGeom prst="rect">
            <a:avLst/>
          </a:prstGeom>
          <a:noFill/>
          <a:ln w="9525">
            <a:noFill/>
            <a:miter lim="800000"/>
            <a:headEnd/>
            <a:tailEnd/>
          </a:ln>
        </p:spPr>
        <p:txBody>
          <a:bodyPr wrap="square" anchor="t" anchorCtr="0">
            <a:noAutofit/>
          </a:bodyPr>
          <a:lstStyle/>
          <a:p>
            <a:pPr marL="317500" marR="0" lvl="0" indent="-3175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「地域支援」「地域連携」</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は、こどもとその家族が、安心して生活するために不可欠である。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480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こどもが地域の一員として、生活できるように関係者の日々のコミュニケーションが重要</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lvl="0" indent="306388">
              <a:tabLst>
                <a:tab pos="357188" algn="l"/>
              </a:tabLst>
            </a:pPr>
            <a:r>
              <a:rPr lang="en-US" altLang="ja-JP" sz="2000" dirty="0">
                <a:solidFill>
                  <a:srgbClr val="FF0000"/>
                </a:solidFill>
                <a:latin typeface="ＭＳ Ｐゴシック" panose="020B0600070205080204" pitchFamily="50" charset="-128"/>
                <a:cs typeface="HG丸ｺﾞｼｯｸM-PRO" pitchFamily="50" charset="-128"/>
              </a:rPr>
              <a:t>『</a:t>
            </a:r>
            <a:r>
              <a:rPr lang="ja-JP" altLang="en-US" sz="2000" dirty="0">
                <a:solidFill>
                  <a:srgbClr val="FF0000"/>
                </a:solidFill>
                <a:latin typeface="ＭＳ Ｐゴシック" panose="020B0600070205080204" pitchFamily="50" charset="-128"/>
                <a:cs typeface="HG丸ｺﾞｼｯｸM-PRO" pitchFamily="50" charset="-128"/>
              </a:rPr>
              <a:t>地域との関係づくり</a:t>
            </a:r>
            <a:r>
              <a:rPr lang="en-US" altLang="ja-JP" sz="2000" dirty="0">
                <a:solidFill>
                  <a:srgbClr val="FF0000"/>
                </a:solidFill>
                <a:latin typeface="ＭＳ Ｐゴシック" panose="020B0600070205080204" pitchFamily="50" charset="-128"/>
                <a:cs typeface="HG丸ｺﾞｼｯｸM-PRO" pitchFamily="50" charset="-128"/>
              </a:rPr>
              <a:t>』</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地域との協働</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endParaRPr lang="en-US" altLang="ja-JP" sz="2000" dirty="0">
              <a:solidFill>
                <a:srgbClr val="FF0000"/>
              </a:solidFill>
              <a:latin typeface="ＭＳ Ｐゴシック" panose="020B0600070205080204" pitchFamily="50" charset="-128"/>
              <a:ea typeface="ＭＳ ゴシック" panose="020B0609070205080204" pitchFamily="49" charset="-128"/>
              <a:cs typeface="HG丸ｺﾞｼｯｸM-PRO" pitchFamily="50" charset="-128"/>
            </a:endParaRP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所属機関との連携</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（こどもが安心して過ごせる）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981075" marR="0" lvl="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保育所や幼稚園、学校などこどもが主に過ごす場所、担任との接点を持つ。</a:t>
            </a:r>
            <a:endParaRPr kumimoji="1" lang="en-US" altLang="ja-JP"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marR="0" lvl="0" indent="306388" algn="l" defTabSz="914400" rtl="0" eaLnBrk="1" fontAlgn="auto" latinLnBrk="0" hangingPunct="1">
              <a:lnSpc>
                <a:spcPct val="100000"/>
              </a:lnSpc>
              <a:spcBef>
                <a:spcPts val="0"/>
              </a:spcBef>
              <a:spcAft>
                <a:spcPts val="0"/>
              </a:spcAft>
              <a:buClrTx/>
              <a:buSzTx/>
              <a:buFontTx/>
              <a:buNone/>
              <a:tabLst>
                <a:tab pos="357188" algn="l"/>
              </a:tabLst>
              <a:defRPr/>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友達関係の把握</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endParaRPr kumimoji="1" lang="en-US" altLang="ja-JP" sz="2000" b="0" i="0" u="none" strike="noStrike" kern="1200" cap="none" spc="0" normalizeH="0" baseline="0" noProof="0" dirty="0">
              <a:ln>
                <a:noFill/>
              </a:ln>
              <a:solidFill>
                <a:srgbClr val="FF0000"/>
              </a:solidFill>
              <a:effectLst/>
              <a:highlight>
                <a:srgbClr val="FFFF00"/>
              </a:highligh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（友は、最大の発達促進剤）</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57188" indent="306388">
              <a:tabLst>
                <a:tab pos="357188" algn="l"/>
              </a:tabLst>
            </a:pP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行政機関との連携</a:t>
            </a:r>
            <a:r>
              <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p>
          <a:p>
            <a:pPr marL="981075" indent="306388">
              <a:tabLst>
                <a:tab pos="357188" algn="l"/>
              </a:tabLst>
            </a:pPr>
            <a:r>
              <a:rPr kumimoji="1" lang="ja-JP" altLang="en-US" sz="20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障害福祉関連だけでなく、子育て支援関連部署との連携が重要。</a:t>
            </a:r>
            <a:endParaRPr kumimoji="1" lang="en-US" altLang="ja-JP" sz="20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L="317500" marR="0" lvl="0" indent="306388"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a:tabLst>
                <a:tab pos="542925" algn="l"/>
              </a:tabLst>
            </a:pP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a:t>
            </a:r>
            <a:r>
              <a:rPr kumimoji="1" lang="ja-JP" altLang="en-US" sz="2000" b="0" i="0" u="sng" strike="noStrike" kern="1200" cap="none" spc="0" normalizeH="0" baseline="0" noProof="0" dirty="0">
                <a:ln>
                  <a:noFill/>
                </a:ln>
                <a:solidFill>
                  <a:srgbClr val="FF0000"/>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「移行支援」</a:t>
            </a:r>
            <a:r>
              <a:rPr kumimoji="1" lang="ja-JP" altLang="en-US"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は、就学、進学、就職などの大きなイベントのみでなく、進級などの劇的な環境変化は毎年起こる。</a:t>
            </a:r>
            <a:endPar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a:p>
            <a:pPr marR="0" lvl="0" algn="l" defTabSz="914400" rtl="0" eaLnBrk="1" fontAlgn="auto" latinLnBrk="0" hangingPunct="1">
              <a:lnSpc>
                <a:spcPct val="100000"/>
              </a:lnSpc>
              <a:spcBef>
                <a:spcPts val="0"/>
              </a:spcBef>
              <a:spcAft>
                <a:spcPts val="0"/>
              </a:spcAft>
              <a:buClrTx/>
              <a:buSzTx/>
              <a:buFontTx/>
              <a:buNone/>
              <a:tabLst>
                <a:tab pos="542925" algn="l"/>
              </a:tabLst>
              <a:defRPr/>
            </a:pPr>
            <a:r>
              <a:rPr kumimoji="1" lang="en-US" altLang="ja-JP" sz="2000" b="0" i="0" u="none" strike="noStrike" kern="1200" cap="none" spc="0" normalizeH="0" baseline="0" noProof="0" dirty="0">
                <a:ln>
                  <a:noFill/>
                </a:ln>
                <a:solidFill>
                  <a:srgbClr val="0432FF"/>
                </a:solidFill>
                <a:effectLst/>
                <a:uLnTx/>
                <a:uFillTx/>
                <a:latin typeface="ＭＳ Ｐゴシック" panose="020B0600070205080204" pitchFamily="50" charset="-128"/>
                <a:ea typeface="ＭＳ ゴシック" panose="020B0609070205080204" pitchFamily="49" charset="-128"/>
                <a:cs typeface="HG丸ｺﾞｼｯｸM-PRO" pitchFamily="50" charset="-128"/>
              </a:rPr>
              <a:t>	</a:t>
            </a:r>
            <a:endParaRPr kumimoji="1" lang="en-US" altLang="ja-JP" sz="2000" b="0" i="0" u="none" strike="noStrike" kern="1200" cap="none" spc="0" normalizeH="0" baseline="0" noProof="0" dirty="0">
              <a:ln>
                <a:noFill/>
              </a:ln>
              <a:solidFill>
                <a:srgbClr val="2C2C2C"/>
              </a:solidFill>
              <a:effectLst/>
              <a:uLnTx/>
              <a:uFillTx/>
              <a:latin typeface="ＭＳ Ｐゴシック" panose="020B0600070205080204" pitchFamily="50" charset="-128"/>
              <a:ea typeface="ＭＳ ゴシック" panose="020B0609070205080204" pitchFamily="49" charset="-128"/>
              <a:cs typeface="HG丸ｺﾞｼｯｸM-PRO" pitchFamily="50" charset="-128"/>
            </a:endParaRPr>
          </a:p>
        </p:txBody>
      </p:sp>
      <p:sp>
        <p:nvSpPr>
          <p:cNvPr id="22" name="正方形/長方形 21">
            <a:extLst>
              <a:ext uri="{FF2B5EF4-FFF2-40B4-BE49-F238E27FC236}">
                <a16:creationId xmlns:a16="http://schemas.microsoft.com/office/drawing/2014/main" id="{4BCD0089-F58F-7F4E-9E02-A9CD10BA27B7}"/>
              </a:ext>
            </a:extLst>
          </p:cNvPr>
          <p:cNvSpPr/>
          <p:nvPr/>
        </p:nvSpPr>
        <p:spPr bwMode="auto">
          <a:xfrm>
            <a:off x="128464" y="116631"/>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lvl="0" indent="-119063" algn="l" defTabSz="873125"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pic>
        <p:nvPicPr>
          <p:cNvPr id="3" name="図 2">
            <a:extLst>
              <a:ext uri="{FF2B5EF4-FFF2-40B4-BE49-F238E27FC236}">
                <a16:creationId xmlns:a16="http://schemas.microsoft.com/office/drawing/2014/main" id="{730D071C-DD29-377E-539E-CF1BB50E924E}"/>
              </a:ext>
            </a:extLst>
          </p:cNvPr>
          <p:cNvPicPr>
            <a:picLocks noChangeAspect="1"/>
          </p:cNvPicPr>
          <p:nvPr/>
        </p:nvPicPr>
        <p:blipFill>
          <a:blip r:embed="rId3"/>
          <a:stretch>
            <a:fillRect/>
          </a:stretch>
        </p:blipFill>
        <p:spPr>
          <a:xfrm>
            <a:off x="183260" y="1967113"/>
            <a:ext cx="3142971" cy="2527473"/>
          </a:xfrm>
          <a:prstGeom prst="rect">
            <a:avLst/>
          </a:prstGeom>
        </p:spPr>
      </p:pic>
      <p:sp>
        <p:nvSpPr>
          <p:cNvPr id="9" name="楕円 8">
            <a:extLst>
              <a:ext uri="{FF2B5EF4-FFF2-40B4-BE49-F238E27FC236}">
                <a16:creationId xmlns:a16="http://schemas.microsoft.com/office/drawing/2014/main" id="{AF9CE925-E462-1957-9D85-D6235D86A4DE}"/>
              </a:ext>
            </a:extLst>
          </p:cNvPr>
          <p:cNvSpPr/>
          <p:nvPr/>
        </p:nvSpPr>
        <p:spPr>
          <a:xfrm>
            <a:off x="633626" y="3559442"/>
            <a:ext cx="1699774" cy="956872"/>
          </a:xfrm>
          <a:prstGeom prst="ellipse">
            <a:avLst/>
          </a:prstGeom>
          <a:noFill/>
          <a:ln w="73025" cap="flat" cmpd="sng" algn="ctr">
            <a:solidFill>
              <a:srgbClr val="FF0000"/>
            </a:solidFill>
            <a:prstDash val="sysDash"/>
            <a:round/>
            <a:headEnd type="none" w="med" len="med"/>
            <a:tailEnd type="none" w="med" len="med"/>
            <a:extLst>
              <a:ext uri="{C807C97D-BFC1-408E-A445-0C87EB9F89A2}">
                <ask:lineSketchStyleProps xmlns:ask="http://schemas.microsoft.com/office/drawing/2018/sketchyshapes" sd="1219033472">
                  <a:custGeom>
                    <a:avLst/>
                    <a:gdLst>
                      <a:gd name="connsiteX0" fmla="*/ 0 w 1699774"/>
                      <a:gd name="connsiteY0" fmla="*/ 442918 h 885835"/>
                      <a:gd name="connsiteX1" fmla="*/ 849887 w 1699774"/>
                      <a:gd name="connsiteY1" fmla="*/ 0 h 885835"/>
                      <a:gd name="connsiteX2" fmla="*/ 1699774 w 1699774"/>
                      <a:gd name="connsiteY2" fmla="*/ 442918 h 885835"/>
                      <a:gd name="connsiteX3" fmla="*/ 849887 w 1699774"/>
                      <a:gd name="connsiteY3" fmla="*/ 885836 h 885835"/>
                      <a:gd name="connsiteX4" fmla="*/ 0 w 1699774"/>
                      <a:gd name="connsiteY4" fmla="*/ 442918 h 885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9774" h="885835" extrusionOk="0">
                        <a:moveTo>
                          <a:pt x="0" y="442918"/>
                        </a:moveTo>
                        <a:cubicBezTo>
                          <a:pt x="-70296" y="154941"/>
                          <a:pt x="332562" y="17995"/>
                          <a:pt x="849887" y="0"/>
                        </a:cubicBezTo>
                        <a:cubicBezTo>
                          <a:pt x="1364394" y="9500"/>
                          <a:pt x="1644397" y="200062"/>
                          <a:pt x="1699774" y="442918"/>
                        </a:cubicBezTo>
                        <a:cubicBezTo>
                          <a:pt x="1629432" y="756228"/>
                          <a:pt x="1297913" y="1003867"/>
                          <a:pt x="849887" y="885836"/>
                        </a:cubicBezTo>
                        <a:cubicBezTo>
                          <a:pt x="320073" y="852771"/>
                          <a:pt x="56632" y="714594"/>
                          <a:pt x="0" y="442918"/>
                        </a:cubicBezTo>
                        <a:close/>
                      </a:path>
                    </a:pathLst>
                  </a:custGeom>
                  <ask:type>
                    <ask:lineSketchNone/>
                  </ask:type>
                </ask:lineSketchStyleProps>
              </a:ext>
            </a:extLst>
          </a:ln>
        </p:spPr>
        <p:style>
          <a:lnRef idx="0">
            <a:scrgbClr r="0" g="0" b="0"/>
          </a:lnRef>
          <a:fillRef idx="0">
            <a:scrgbClr r="0" g="0" b="0"/>
          </a:fillRef>
          <a:effectRef idx="0">
            <a:scrgbClr r="0" g="0" b="0"/>
          </a:effectRef>
          <a:fontRef idx="minor">
            <a:schemeClr val="accent4"/>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24099"/>
              </a:solidFill>
              <a:effectLst/>
              <a:uLnTx/>
              <a:uFillTx/>
              <a:latin typeface="Corbel" panose="020B0503020204020204"/>
              <a:ea typeface="ＭＳ ゴシック" panose="020B0609070205080204" pitchFamily="49" charset="-128"/>
              <a:cs typeface="+mn-cs"/>
            </a:endParaRPr>
          </a:p>
        </p:txBody>
      </p:sp>
    </p:spTree>
    <p:extLst>
      <p:ext uri="{BB962C8B-B14F-4D97-AF65-F5344CB8AC3E}">
        <p14:creationId xmlns:p14="http://schemas.microsoft.com/office/powerpoint/2010/main" val="2498484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914218" y="458199"/>
            <a:ext cx="7706141" cy="6264697"/>
          </a:xfrm>
          <a:prstGeom prst="ellipse">
            <a:avLst/>
          </a:prstGeom>
          <a:gradFill flip="none" rotWithShape="1">
            <a:gsLst>
              <a:gs pos="0">
                <a:schemeClr val="accent6">
                  <a:lumMod val="60000"/>
                  <a:lumOff val="40000"/>
                </a:schemeClr>
              </a:gs>
              <a:gs pos="37000">
                <a:srgbClr val="85C2FF">
                  <a:alpha val="66000"/>
                </a:srgbClr>
              </a:gs>
              <a:gs pos="82000">
                <a:srgbClr val="C4D6EB"/>
              </a:gs>
              <a:gs pos="100000">
                <a:srgbClr val="FFEBFA"/>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円/楕円 1"/>
          <p:cNvSpPr/>
          <p:nvPr/>
        </p:nvSpPr>
        <p:spPr>
          <a:xfrm>
            <a:off x="1285641" y="550668"/>
            <a:ext cx="6434773" cy="6082310"/>
          </a:xfrm>
          <a:prstGeom prst="ellipse">
            <a:avLst/>
          </a:prstGeom>
          <a:gradFill flip="none" rotWithShape="1">
            <a:gsLst>
              <a:gs pos="0">
                <a:srgbClr val="FF3399">
                  <a:alpha val="22000"/>
                </a:srgbClr>
              </a:gs>
              <a:gs pos="25000">
                <a:srgbClr val="FF6633"/>
              </a:gs>
              <a:gs pos="71000">
                <a:srgbClr val="FFFF00"/>
              </a:gs>
              <a:gs pos="85000">
                <a:srgbClr val="01A78F"/>
              </a:gs>
              <a:gs pos="100000">
                <a:srgbClr val="3366FF"/>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5175" name="AutoShape 7"/>
          <p:cNvSpPr>
            <a:spLocks noChangeArrowheads="1"/>
          </p:cNvSpPr>
          <p:nvPr/>
        </p:nvSpPr>
        <p:spPr bwMode="auto">
          <a:xfrm rot="13701031">
            <a:off x="3830811" y="1021133"/>
            <a:ext cx="1325538" cy="4817509"/>
          </a:xfrm>
          <a:custGeom>
            <a:avLst/>
            <a:gdLst>
              <a:gd name="G0" fmla="+- 4392 0 0"/>
              <a:gd name="G1" fmla="+- 21600 0 4392"/>
              <a:gd name="G2" fmla="*/ 4392 1 2"/>
              <a:gd name="G3" fmla="+- 21600 0 G2"/>
              <a:gd name="G4" fmla="+/ 4392 21600 2"/>
              <a:gd name="G5" fmla="+/ G1 0 2"/>
              <a:gd name="G6" fmla="*/ 21600 21600 4392"/>
              <a:gd name="G7" fmla="*/ G6 1 2"/>
              <a:gd name="G8" fmla="+- 21600 0 G7"/>
              <a:gd name="G9" fmla="*/ 21600 1 2"/>
              <a:gd name="G10" fmla="+- 4392 0 G9"/>
              <a:gd name="G11" fmla="?: G10 G8 0"/>
              <a:gd name="G12" fmla="?: G10 G7 21600"/>
              <a:gd name="T0" fmla="*/ 19404 w 21600"/>
              <a:gd name="T1" fmla="*/ 10800 h 21600"/>
              <a:gd name="T2" fmla="*/ 10800 w 21600"/>
              <a:gd name="T3" fmla="*/ 21600 h 21600"/>
              <a:gd name="T4" fmla="*/ 2196 w 21600"/>
              <a:gd name="T5" fmla="*/ 10800 h 21600"/>
              <a:gd name="T6" fmla="*/ 10800 w 21600"/>
              <a:gd name="T7" fmla="*/ 0 h 21600"/>
              <a:gd name="T8" fmla="*/ 3996 w 21600"/>
              <a:gd name="T9" fmla="*/ 3996 h 21600"/>
              <a:gd name="T10" fmla="*/ 17604 w 21600"/>
              <a:gd name="T11" fmla="*/ 17604 h 21600"/>
            </a:gdLst>
            <a:ahLst/>
            <a:cxnLst>
              <a:cxn ang="0">
                <a:pos x="T0" y="T1"/>
              </a:cxn>
              <a:cxn ang="0">
                <a:pos x="T2" y="T3"/>
              </a:cxn>
              <a:cxn ang="0">
                <a:pos x="T4" y="T5"/>
              </a:cxn>
              <a:cxn ang="0">
                <a:pos x="T6" y="T7"/>
              </a:cxn>
            </a:cxnLst>
            <a:rect l="T8" t="T9" r="T10" b="T11"/>
            <a:pathLst>
              <a:path w="21600" h="21600">
                <a:moveTo>
                  <a:pt x="0" y="0"/>
                </a:moveTo>
                <a:lnTo>
                  <a:pt x="4392" y="21600"/>
                </a:lnTo>
                <a:lnTo>
                  <a:pt x="17208"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77" name="AutoShape 9"/>
          <p:cNvSpPr>
            <a:spLocks noChangeArrowheads="1"/>
          </p:cNvSpPr>
          <p:nvPr/>
        </p:nvSpPr>
        <p:spPr bwMode="auto">
          <a:xfrm rot="7884636">
            <a:off x="3881787" y="1226699"/>
            <a:ext cx="1246384" cy="4502078"/>
          </a:xfrm>
          <a:custGeom>
            <a:avLst/>
            <a:gdLst>
              <a:gd name="G0" fmla="+- 4392 0 0"/>
              <a:gd name="G1" fmla="+- 21600 0 4392"/>
              <a:gd name="G2" fmla="*/ 4392 1 2"/>
              <a:gd name="G3" fmla="+- 21600 0 G2"/>
              <a:gd name="G4" fmla="+/ 4392 21600 2"/>
              <a:gd name="G5" fmla="+/ G1 0 2"/>
              <a:gd name="G6" fmla="*/ 21600 21600 4392"/>
              <a:gd name="G7" fmla="*/ G6 1 2"/>
              <a:gd name="G8" fmla="+- 21600 0 G7"/>
              <a:gd name="G9" fmla="*/ 21600 1 2"/>
              <a:gd name="G10" fmla="+- 4392 0 G9"/>
              <a:gd name="G11" fmla="?: G10 G8 0"/>
              <a:gd name="G12" fmla="?: G10 G7 21600"/>
              <a:gd name="T0" fmla="*/ 19404 w 21600"/>
              <a:gd name="T1" fmla="*/ 10800 h 21600"/>
              <a:gd name="T2" fmla="*/ 10800 w 21600"/>
              <a:gd name="T3" fmla="*/ 21600 h 21600"/>
              <a:gd name="T4" fmla="*/ 2196 w 21600"/>
              <a:gd name="T5" fmla="*/ 10800 h 21600"/>
              <a:gd name="T6" fmla="*/ 10800 w 21600"/>
              <a:gd name="T7" fmla="*/ 0 h 21600"/>
              <a:gd name="T8" fmla="*/ 3996 w 21600"/>
              <a:gd name="T9" fmla="*/ 3996 h 21600"/>
              <a:gd name="T10" fmla="*/ 17604 w 21600"/>
              <a:gd name="T11" fmla="*/ 17604 h 21600"/>
            </a:gdLst>
            <a:ahLst/>
            <a:cxnLst>
              <a:cxn ang="0">
                <a:pos x="T0" y="T1"/>
              </a:cxn>
              <a:cxn ang="0">
                <a:pos x="T2" y="T3"/>
              </a:cxn>
              <a:cxn ang="0">
                <a:pos x="T4" y="T5"/>
              </a:cxn>
              <a:cxn ang="0">
                <a:pos x="T6" y="T7"/>
              </a:cxn>
            </a:cxnLst>
            <a:rect l="T8" t="T9" r="T10" b="T11"/>
            <a:pathLst>
              <a:path w="21600" h="21600">
                <a:moveTo>
                  <a:pt x="0" y="0"/>
                </a:moveTo>
                <a:lnTo>
                  <a:pt x="4392" y="21600"/>
                </a:lnTo>
                <a:lnTo>
                  <a:pt x="17208"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76" name="AutoShape 8"/>
          <p:cNvSpPr>
            <a:spLocks noChangeArrowheads="1"/>
          </p:cNvSpPr>
          <p:nvPr/>
        </p:nvSpPr>
        <p:spPr bwMode="auto">
          <a:xfrm>
            <a:off x="3717712" y="921753"/>
            <a:ext cx="1570632" cy="4680958"/>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rotWithShape="1">
            <a:gsLst>
              <a:gs pos="0">
                <a:srgbClr val="CCCC00"/>
              </a:gs>
              <a:gs pos="100000">
                <a:srgbClr val="FFFF99">
                  <a:alpha val="30000"/>
                </a:srgbClr>
              </a:gs>
            </a:gsLst>
            <a:lin ang="5400000" scaled="1"/>
          </a:gradFill>
          <a:ln w="158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ja-JP" altLang="en-US">
              <a:latin typeface="Times New Roman" pitchFamily="18" charset="0"/>
            </a:endParaRPr>
          </a:p>
        </p:txBody>
      </p:sp>
      <p:sp>
        <p:nvSpPr>
          <p:cNvPr id="135189" name="Rectangle 21"/>
          <p:cNvSpPr>
            <a:spLocks noChangeArrowheads="1"/>
          </p:cNvSpPr>
          <p:nvPr/>
        </p:nvSpPr>
        <p:spPr bwMode="auto">
          <a:xfrm>
            <a:off x="3371952" y="5667302"/>
            <a:ext cx="792465"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学童保育</a:t>
            </a:r>
          </a:p>
        </p:txBody>
      </p:sp>
      <p:sp>
        <p:nvSpPr>
          <p:cNvPr id="135191" name="Rectangle 23"/>
          <p:cNvSpPr>
            <a:spLocks noChangeArrowheads="1"/>
          </p:cNvSpPr>
          <p:nvPr/>
        </p:nvSpPr>
        <p:spPr bwMode="auto">
          <a:xfrm>
            <a:off x="4871730" y="5667798"/>
            <a:ext cx="792464"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療育機関</a:t>
            </a:r>
          </a:p>
        </p:txBody>
      </p:sp>
      <p:sp>
        <p:nvSpPr>
          <p:cNvPr id="135192" name="Rectangle 24"/>
          <p:cNvSpPr>
            <a:spLocks noChangeArrowheads="1"/>
          </p:cNvSpPr>
          <p:nvPr/>
        </p:nvSpPr>
        <p:spPr bwMode="auto">
          <a:xfrm>
            <a:off x="3195927" y="5960927"/>
            <a:ext cx="1262725"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役所　関係課</a:t>
            </a:r>
          </a:p>
        </p:txBody>
      </p:sp>
      <p:sp>
        <p:nvSpPr>
          <p:cNvPr id="135194" name="Rectangle 26"/>
          <p:cNvSpPr>
            <a:spLocks noChangeArrowheads="1"/>
          </p:cNvSpPr>
          <p:nvPr/>
        </p:nvSpPr>
        <p:spPr bwMode="auto">
          <a:xfrm>
            <a:off x="4178900" y="5672599"/>
            <a:ext cx="664928" cy="279448"/>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保育所</a:t>
            </a:r>
          </a:p>
        </p:txBody>
      </p:sp>
      <p:sp>
        <p:nvSpPr>
          <p:cNvPr id="135195" name="Rectangle 27"/>
          <p:cNvSpPr>
            <a:spLocks noChangeArrowheads="1"/>
          </p:cNvSpPr>
          <p:nvPr/>
        </p:nvSpPr>
        <p:spPr bwMode="auto">
          <a:xfrm>
            <a:off x="7202639" y="5625592"/>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親の会</a:t>
            </a:r>
          </a:p>
        </p:txBody>
      </p:sp>
      <p:sp>
        <p:nvSpPr>
          <p:cNvPr id="135196" name="Rectangle 28"/>
          <p:cNvSpPr>
            <a:spLocks noChangeArrowheads="1"/>
          </p:cNvSpPr>
          <p:nvPr/>
        </p:nvSpPr>
        <p:spPr bwMode="auto">
          <a:xfrm>
            <a:off x="3850323" y="6265349"/>
            <a:ext cx="1184457"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400" dirty="0">
                <a:latin typeface="Times New Roman" pitchFamily="18" charset="0"/>
              </a:rPr>
              <a:t>児童相談所</a:t>
            </a:r>
          </a:p>
        </p:txBody>
      </p:sp>
      <p:sp>
        <p:nvSpPr>
          <p:cNvPr id="135197" name="Rectangle 29"/>
          <p:cNvSpPr>
            <a:spLocks noChangeArrowheads="1"/>
          </p:cNvSpPr>
          <p:nvPr/>
        </p:nvSpPr>
        <p:spPr bwMode="auto">
          <a:xfrm>
            <a:off x="6664089" y="1949456"/>
            <a:ext cx="631363" cy="266547"/>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a:latin typeface="Times New Roman" pitchFamily="18" charset="0"/>
              </a:rPr>
              <a:t>病院</a:t>
            </a:r>
          </a:p>
        </p:txBody>
      </p:sp>
      <p:sp>
        <p:nvSpPr>
          <p:cNvPr id="135198" name="Rectangle 30"/>
          <p:cNvSpPr>
            <a:spLocks noChangeArrowheads="1"/>
          </p:cNvSpPr>
          <p:nvPr/>
        </p:nvSpPr>
        <p:spPr bwMode="auto">
          <a:xfrm>
            <a:off x="5973949" y="1198682"/>
            <a:ext cx="787899" cy="292394"/>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保健所</a:t>
            </a:r>
          </a:p>
        </p:txBody>
      </p:sp>
      <p:sp>
        <p:nvSpPr>
          <p:cNvPr id="135199" name="Rectangle 31"/>
          <p:cNvSpPr>
            <a:spLocks noChangeArrowheads="1"/>
          </p:cNvSpPr>
          <p:nvPr/>
        </p:nvSpPr>
        <p:spPr bwMode="auto">
          <a:xfrm>
            <a:off x="2245335" y="1201084"/>
            <a:ext cx="787899" cy="29401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幼稚園</a:t>
            </a:r>
          </a:p>
        </p:txBody>
      </p:sp>
      <p:sp>
        <p:nvSpPr>
          <p:cNvPr id="135201" name="Rectangle 33"/>
          <p:cNvSpPr>
            <a:spLocks noChangeArrowheads="1"/>
          </p:cNvSpPr>
          <p:nvPr/>
        </p:nvSpPr>
        <p:spPr bwMode="auto">
          <a:xfrm>
            <a:off x="8038869" y="2125149"/>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校区</a:t>
            </a:r>
          </a:p>
        </p:txBody>
      </p:sp>
      <p:sp>
        <p:nvSpPr>
          <p:cNvPr id="135170" name="Rectangle 2"/>
          <p:cNvSpPr>
            <a:spLocks noGrp="1" noChangeArrowheads="1"/>
          </p:cNvSpPr>
          <p:nvPr>
            <p:ph/>
          </p:nvPr>
        </p:nvSpPr>
        <p:spPr>
          <a:xfrm>
            <a:off x="5257299" y="2822965"/>
            <a:ext cx="2809836" cy="1208086"/>
          </a:xfrm>
        </p:spPr>
        <p:txBody>
          <a:bodyPr>
            <a:normAutofit/>
          </a:bodyPr>
          <a:lstStyle/>
          <a:p>
            <a:pPr algn="ctr">
              <a:buNone/>
            </a:pPr>
            <a:r>
              <a:rPr lang="ja-JP" altLang="en-US" sz="2400" b="1" u="sng" dirty="0"/>
              <a:t>複合視点</a:t>
            </a:r>
          </a:p>
          <a:p>
            <a:pPr algn="ctr">
              <a:buFontTx/>
              <a:buNone/>
            </a:pPr>
            <a:r>
              <a:rPr lang="ja-JP" altLang="en-US" sz="2400" b="1" u="sng" dirty="0"/>
              <a:t>による子ども像</a:t>
            </a:r>
            <a:endParaRPr lang="en-US" altLang="ja-JP" sz="2400" b="1" u="sng" dirty="0"/>
          </a:p>
        </p:txBody>
      </p:sp>
      <p:sp>
        <p:nvSpPr>
          <p:cNvPr id="33" name="Rectangle 2"/>
          <p:cNvSpPr txBox="1">
            <a:spLocks noChangeArrowheads="1"/>
          </p:cNvSpPr>
          <p:nvPr/>
        </p:nvSpPr>
        <p:spPr>
          <a:xfrm>
            <a:off x="7585" y="5959"/>
            <a:ext cx="10123817" cy="5447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FontTx/>
              <a:buNone/>
            </a:pPr>
            <a:r>
              <a:rPr lang="ja-JP" altLang="en-US" sz="2800" b="1" u="sng" dirty="0">
                <a:solidFill>
                  <a:srgbClr val="FF0000"/>
                </a:solidFill>
              </a:rPr>
              <a:t>様々な機関と連携して多面的な視点で子ども像を浮き彫りにする</a:t>
            </a:r>
            <a:endParaRPr lang="en-US" altLang="ja-JP" sz="2800" b="1" u="sng" dirty="0">
              <a:solidFill>
                <a:srgbClr val="FF0000"/>
              </a:solidFill>
            </a:endParaRPr>
          </a:p>
        </p:txBody>
      </p:sp>
      <p:sp>
        <p:nvSpPr>
          <p:cNvPr id="34" name="Rectangle 27"/>
          <p:cNvSpPr>
            <a:spLocks noChangeArrowheads="1"/>
          </p:cNvSpPr>
          <p:nvPr/>
        </p:nvSpPr>
        <p:spPr bwMode="auto">
          <a:xfrm>
            <a:off x="552840" y="3158054"/>
            <a:ext cx="1154033" cy="476495"/>
          </a:xfrm>
          <a:prstGeom prst="rect">
            <a:avLst/>
          </a:prstGeom>
          <a:solidFill>
            <a:schemeClr val="accent6">
              <a:lumMod val="60000"/>
              <a:lumOff val="4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2800" dirty="0">
                <a:latin typeface="Times New Roman" pitchFamily="18" charset="0"/>
              </a:rPr>
              <a:t>家庭</a:t>
            </a:r>
          </a:p>
        </p:txBody>
      </p:sp>
      <p:sp>
        <p:nvSpPr>
          <p:cNvPr id="35" name="Rectangle 27"/>
          <p:cNvSpPr>
            <a:spLocks noChangeArrowheads="1"/>
          </p:cNvSpPr>
          <p:nvPr/>
        </p:nvSpPr>
        <p:spPr bwMode="auto">
          <a:xfrm>
            <a:off x="8319320" y="3116030"/>
            <a:ext cx="996822" cy="37805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近所の方々</a:t>
            </a:r>
          </a:p>
        </p:txBody>
      </p:sp>
      <p:sp>
        <p:nvSpPr>
          <p:cNvPr id="37" name="Rectangle 27"/>
          <p:cNvSpPr>
            <a:spLocks noChangeArrowheads="1"/>
          </p:cNvSpPr>
          <p:nvPr/>
        </p:nvSpPr>
        <p:spPr bwMode="auto">
          <a:xfrm>
            <a:off x="8225571" y="4315916"/>
            <a:ext cx="867906" cy="33810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400" dirty="0">
                <a:latin typeface="Times New Roman" pitchFamily="18" charset="0"/>
              </a:rPr>
              <a:t>友だち</a:t>
            </a:r>
          </a:p>
        </p:txBody>
      </p:sp>
      <p:sp>
        <p:nvSpPr>
          <p:cNvPr id="47" name="AutoShape 8">
            <a:extLst>
              <a:ext uri="{FF2B5EF4-FFF2-40B4-BE49-F238E27FC236}">
                <a16:creationId xmlns:a16="http://schemas.microsoft.com/office/drawing/2014/main" id="{0C825DD5-CB03-483D-9105-EB0B0E125675}"/>
              </a:ext>
            </a:extLst>
          </p:cNvPr>
          <p:cNvSpPr>
            <a:spLocks noChangeArrowheads="1"/>
          </p:cNvSpPr>
          <p:nvPr/>
        </p:nvSpPr>
        <p:spPr bwMode="auto">
          <a:xfrm rot="7906876">
            <a:off x="3946125" y="1501924"/>
            <a:ext cx="596626" cy="4381854"/>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8" name="AutoShape 8">
            <a:extLst>
              <a:ext uri="{FF2B5EF4-FFF2-40B4-BE49-F238E27FC236}">
                <a16:creationId xmlns:a16="http://schemas.microsoft.com/office/drawing/2014/main" id="{C6588B4C-14EF-4D8D-A95A-39015CF35853}"/>
              </a:ext>
            </a:extLst>
          </p:cNvPr>
          <p:cNvSpPr>
            <a:spLocks noChangeArrowheads="1"/>
          </p:cNvSpPr>
          <p:nvPr/>
        </p:nvSpPr>
        <p:spPr bwMode="auto">
          <a:xfrm rot="7906876">
            <a:off x="4408282" y="1012061"/>
            <a:ext cx="591844" cy="4405131"/>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9" name="AutoShape 8">
            <a:extLst>
              <a:ext uri="{FF2B5EF4-FFF2-40B4-BE49-F238E27FC236}">
                <a16:creationId xmlns:a16="http://schemas.microsoft.com/office/drawing/2014/main" id="{F2BB37F4-7F4A-49C6-99D0-6F7B31D1CF46}"/>
              </a:ext>
            </a:extLst>
          </p:cNvPr>
          <p:cNvSpPr>
            <a:spLocks noChangeArrowheads="1"/>
          </p:cNvSpPr>
          <p:nvPr/>
        </p:nvSpPr>
        <p:spPr bwMode="auto">
          <a:xfrm rot="7906876">
            <a:off x="4223564" y="1257024"/>
            <a:ext cx="497136" cy="4393466"/>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0" name="Text Box 19">
            <a:extLst>
              <a:ext uri="{FF2B5EF4-FFF2-40B4-BE49-F238E27FC236}">
                <a16:creationId xmlns:a16="http://schemas.microsoft.com/office/drawing/2014/main" id="{F9B55576-2DFB-4217-8E81-FFF7300565FD}"/>
              </a:ext>
            </a:extLst>
          </p:cNvPr>
          <p:cNvSpPr txBox="1">
            <a:spLocks noChangeArrowheads="1"/>
          </p:cNvSpPr>
          <p:nvPr/>
        </p:nvSpPr>
        <p:spPr bwMode="auto">
          <a:xfrm rot="2570621">
            <a:off x="2995170" y="1987219"/>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solidFill>
                  <a:srgbClr val="FF0000"/>
                </a:solidFill>
                <a:latin typeface="Arial" charset="0"/>
              </a:rPr>
              <a:t>特殊教育</a:t>
            </a:r>
          </a:p>
        </p:txBody>
      </p:sp>
      <p:sp>
        <p:nvSpPr>
          <p:cNvPr id="51" name="Text Box 19">
            <a:extLst>
              <a:ext uri="{FF2B5EF4-FFF2-40B4-BE49-F238E27FC236}">
                <a16:creationId xmlns:a16="http://schemas.microsoft.com/office/drawing/2014/main" id="{76B616D3-DFCC-4AB6-AF3C-D02A06F3BEA3}"/>
              </a:ext>
            </a:extLst>
          </p:cNvPr>
          <p:cNvSpPr txBox="1">
            <a:spLocks noChangeArrowheads="1"/>
          </p:cNvSpPr>
          <p:nvPr/>
        </p:nvSpPr>
        <p:spPr bwMode="auto">
          <a:xfrm rot="2570621">
            <a:off x="2789767" y="2228225"/>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latin typeface="Arial" charset="0"/>
              </a:rPr>
              <a:t>学校教育</a:t>
            </a:r>
          </a:p>
        </p:txBody>
      </p:sp>
      <p:sp>
        <p:nvSpPr>
          <p:cNvPr id="52" name="Text Box 19">
            <a:extLst>
              <a:ext uri="{FF2B5EF4-FFF2-40B4-BE49-F238E27FC236}">
                <a16:creationId xmlns:a16="http://schemas.microsoft.com/office/drawing/2014/main" id="{530AAF15-8961-4574-A8AB-343D25B4584C}"/>
              </a:ext>
            </a:extLst>
          </p:cNvPr>
          <p:cNvSpPr txBox="1">
            <a:spLocks noChangeArrowheads="1"/>
          </p:cNvSpPr>
          <p:nvPr/>
        </p:nvSpPr>
        <p:spPr bwMode="auto">
          <a:xfrm rot="2531581">
            <a:off x="5072708" y="3860581"/>
            <a:ext cx="15043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200" b="1" dirty="0">
                <a:solidFill>
                  <a:schemeClr val="bg1"/>
                </a:solidFill>
                <a:latin typeface="Arial" charset="0"/>
              </a:rPr>
              <a:t>特別支援学校</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支援学級、通級　等</a:t>
            </a:r>
          </a:p>
        </p:txBody>
      </p:sp>
      <p:sp>
        <p:nvSpPr>
          <p:cNvPr id="53" name="Text Box 19">
            <a:extLst>
              <a:ext uri="{FF2B5EF4-FFF2-40B4-BE49-F238E27FC236}">
                <a16:creationId xmlns:a16="http://schemas.microsoft.com/office/drawing/2014/main" id="{1D9EF379-7E69-4D17-A7F6-DD03CAA4258F}"/>
              </a:ext>
            </a:extLst>
          </p:cNvPr>
          <p:cNvSpPr txBox="1">
            <a:spLocks noChangeArrowheads="1"/>
          </p:cNvSpPr>
          <p:nvPr/>
        </p:nvSpPr>
        <p:spPr bwMode="auto">
          <a:xfrm rot="2570621">
            <a:off x="4893868" y="4733985"/>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小・中・高校等</a:t>
            </a:r>
          </a:p>
        </p:txBody>
      </p:sp>
      <p:sp>
        <p:nvSpPr>
          <p:cNvPr id="54" name="Text Box 19">
            <a:extLst>
              <a:ext uri="{FF2B5EF4-FFF2-40B4-BE49-F238E27FC236}">
                <a16:creationId xmlns:a16="http://schemas.microsoft.com/office/drawing/2014/main" id="{6E2A31B1-32E6-47D1-A005-1817E469ED53}"/>
              </a:ext>
            </a:extLst>
          </p:cNvPr>
          <p:cNvSpPr txBox="1">
            <a:spLocks noChangeArrowheads="1"/>
          </p:cNvSpPr>
          <p:nvPr/>
        </p:nvSpPr>
        <p:spPr bwMode="auto">
          <a:xfrm rot="2570621">
            <a:off x="5363472" y="4385943"/>
            <a:ext cx="6463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幼稚園</a:t>
            </a:r>
          </a:p>
        </p:txBody>
      </p:sp>
      <p:sp>
        <p:nvSpPr>
          <p:cNvPr id="55" name="Text Box 19">
            <a:extLst>
              <a:ext uri="{FF2B5EF4-FFF2-40B4-BE49-F238E27FC236}">
                <a16:creationId xmlns:a16="http://schemas.microsoft.com/office/drawing/2014/main" id="{DE368845-4A7E-4C21-93C4-DD334DA68418}"/>
              </a:ext>
            </a:extLst>
          </p:cNvPr>
          <p:cNvSpPr txBox="1">
            <a:spLocks noChangeArrowheads="1"/>
          </p:cNvSpPr>
          <p:nvPr/>
        </p:nvSpPr>
        <p:spPr bwMode="auto">
          <a:xfrm rot="2570621">
            <a:off x="2564382" y="2478619"/>
            <a:ext cx="101181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latin typeface="Arial" charset="0"/>
              </a:rPr>
              <a:t>幼児教育</a:t>
            </a:r>
          </a:p>
        </p:txBody>
      </p:sp>
      <p:grpSp>
        <p:nvGrpSpPr>
          <p:cNvPr id="6" name="グループ化 5">
            <a:extLst>
              <a:ext uri="{FF2B5EF4-FFF2-40B4-BE49-F238E27FC236}">
                <a16:creationId xmlns:a16="http://schemas.microsoft.com/office/drawing/2014/main" id="{6C36E3A7-4970-4A39-83AD-B467718FF5B8}"/>
              </a:ext>
            </a:extLst>
          </p:cNvPr>
          <p:cNvGrpSpPr/>
          <p:nvPr/>
        </p:nvGrpSpPr>
        <p:grpSpPr>
          <a:xfrm>
            <a:off x="5948600" y="4247560"/>
            <a:ext cx="658473" cy="1592439"/>
            <a:chOff x="5948666" y="4219839"/>
            <a:chExt cx="658473" cy="1592439"/>
          </a:xfrm>
        </p:grpSpPr>
        <p:sp>
          <p:nvSpPr>
            <p:cNvPr id="135178" name="Oval 10"/>
            <p:cNvSpPr>
              <a:spLocks noChangeArrowheads="1"/>
            </p:cNvSpPr>
            <p:nvPr/>
          </p:nvSpPr>
          <p:spPr bwMode="auto">
            <a:xfrm rot="18557643">
              <a:off x="5481683" y="4686822"/>
              <a:ext cx="1592439" cy="658473"/>
            </a:xfrm>
            <a:prstGeom prst="ellipse">
              <a:avLst/>
            </a:prstGeom>
            <a:gradFill rotWithShape="1">
              <a:gsLst>
                <a:gs pos="0">
                  <a:srgbClr val="FFFFFF"/>
                </a:gs>
                <a:gs pos="100000">
                  <a:srgbClr val="00FF00">
                    <a:alpha val="97000"/>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ja-JP" altLang="ja-JP" sz="2400" b="1" dirty="0">
                <a:latin typeface="Times New Roman" pitchFamily="18" charset="0"/>
              </a:endParaRPr>
            </a:p>
          </p:txBody>
        </p:sp>
        <p:sp>
          <p:nvSpPr>
            <p:cNvPr id="135187" name="Text Box 19"/>
            <p:cNvSpPr txBox="1">
              <a:spLocks noChangeArrowheads="1"/>
            </p:cNvSpPr>
            <p:nvPr/>
          </p:nvSpPr>
          <p:spPr bwMode="auto">
            <a:xfrm rot="18650289">
              <a:off x="5609295" y="4858888"/>
              <a:ext cx="13468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ja-JP" altLang="en-US" dirty="0">
                  <a:latin typeface="Arial" charset="0"/>
                </a:rPr>
                <a:t>教育の見解</a:t>
              </a:r>
            </a:p>
          </p:txBody>
        </p:sp>
      </p:grpSp>
      <p:sp>
        <p:nvSpPr>
          <p:cNvPr id="135183" name="Text Box 15"/>
          <p:cNvSpPr txBox="1">
            <a:spLocks noChangeArrowheads="1"/>
          </p:cNvSpPr>
          <p:nvPr/>
        </p:nvSpPr>
        <p:spPr bwMode="auto">
          <a:xfrm rot="18773141">
            <a:off x="2135815" y="1798693"/>
            <a:ext cx="1338828"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ja-JP" altLang="en-US" dirty="0">
                <a:latin typeface="Arial" charset="0"/>
              </a:rPr>
              <a:t>教育の視点</a:t>
            </a:r>
          </a:p>
        </p:txBody>
      </p:sp>
      <p:sp>
        <p:nvSpPr>
          <p:cNvPr id="56" name="AutoShape 8">
            <a:extLst>
              <a:ext uri="{FF2B5EF4-FFF2-40B4-BE49-F238E27FC236}">
                <a16:creationId xmlns:a16="http://schemas.microsoft.com/office/drawing/2014/main" id="{83040A91-B164-4569-B613-9838A5DF73E0}"/>
              </a:ext>
            </a:extLst>
          </p:cNvPr>
          <p:cNvSpPr>
            <a:spLocks noChangeArrowheads="1"/>
          </p:cNvSpPr>
          <p:nvPr/>
        </p:nvSpPr>
        <p:spPr bwMode="auto">
          <a:xfrm rot="13608057">
            <a:off x="4317678" y="1266383"/>
            <a:ext cx="596484" cy="4774149"/>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7" name="AutoShape 8">
            <a:extLst>
              <a:ext uri="{FF2B5EF4-FFF2-40B4-BE49-F238E27FC236}">
                <a16:creationId xmlns:a16="http://schemas.microsoft.com/office/drawing/2014/main" id="{2FCA2E54-7ED9-40B8-974E-B835292D402C}"/>
              </a:ext>
            </a:extLst>
          </p:cNvPr>
          <p:cNvSpPr>
            <a:spLocks noChangeArrowheads="1"/>
          </p:cNvSpPr>
          <p:nvPr/>
        </p:nvSpPr>
        <p:spPr bwMode="auto">
          <a:xfrm rot="13801983">
            <a:off x="4002253" y="908201"/>
            <a:ext cx="617030" cy="4781941"/>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59" name="Text Box 19">
            <a:extLst>
              <a:ext uri="{FF2B5EF4-FFF2-40B4-BE49-F238E27FC236}">
                <a16:creationId xmlns:a16="http://schemas.microsoft.com/office/drawing/2014/main" id="{19B9F44E-66AF-4894-AC90-483AF3C615AD}"/>
              </a:ext>
            </a:extLst>
          </p:cNvPr>
          <p:cNvSpPr txBox="1">
            <a:spLocks noChangeArrowheads="1"/>
          </p:cNvSpPr>
          <p:nvPr/>
        </p:nvSpPr>
        <p:spPr bwMode="auto">
          <a:xfrm rot="19067214">
            <a:off x="5054248" y="2529772"/>
            <a:ext cx="12186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600" b="1" dirty="0">
                <a:solidFill>
                  <a:srgbClr val="FF0000"/>
                </a:solidFill>
                <a:latin typeface="Arial" charset="0"/>
              </a:rPr>
              <a:t>障害児医療</a:t>
            </a:r>
          </a:p>
        </p:txBody>
      </p:sp>
      <p:sp>
        <p:nvSpPr>
          <p:cNvPr id="61" name="Text Box 19">
            <a:extLst>
              <a:ext uri="{FF2B5EF4-FFF2-40B4-BE49-F238E27FC236}">
                <a16:creationId xmlns:a16="http://schemas.microsoft.com/office/drawing/2014/main" id="{D0F85F6C-DC79-449E-90F4-D5744C577CF9}"/>
              </a:ext>
            </a:extLst>
          </p:cNvPr>
          <p:cNvSpPr txBox="1">
            <a:spLocks noChangeArrowheads="1"/>
          </p:cNvSpPr>
          <p:nvPr/>
        </p:nvSpPr>
        <p:spPr bwMode="auto">
          <a:xfrm rot="19110039">
            <a:off x="2643089" y="3824234"/>
            <a:ext cx="15043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200" b="1" dirty="0">
                <a:solidFill>
                  <a:schemeClr val="bg1"/>
                </a:solidFill>
                <a:latin typeface="Arial" charset="0"/>
              </a:rPr>
              <a:t>小児科　等の</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かかりつけ医</a:t>
            </a:r>
          </a:p>
        </p:txBody>
      </p:sp>
      <p:sp>
        <p:nvSpPr>
          <p:cNvPr id="62" name="Text Box 19">
            <a:extLst>
              <a:ext uri="{FF2B5EF4-FFF2-40B4-BE49-F238E27FC236}">
                <a16:creationId xmlns:a16="http://schemas.microsoft.com/office/drawing/2014/main" id="{B21699ED-4038-4581-B3FB-096C1B1265CD}"/>
              </a:ext>
            </a:extLst>
          </p:cNvPr>
          <p:cNvSpPr txBox="1">
            <a:spLocks noChangeArrowheads="1"/>
          </p:cNvSpPr>
          <p:nvPr/>
        </p:nvSpPr>
        <p:spPr bwMode="auto">
          <a:xfrm rot="19031368">
            <a:off x="3040968" y="4536304"/>
            <a:ext cx="10567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大学病院　等</a:t>
            </a:r>
            <a:endParaRPr lang="en-US" altLang="ja-JP" sz="1200" b="1" dirty="0">
              <a:solidFill>
                <a:schemeClr val="bg1"/>
              </a:solidFill>
              <a:latin typeface="Arial" charset="0"/>
            </a:endParaRPr>
          </a:p>
        </p:txBody>
      </p:sp>
      <p:sp>
        <p:nvSpPr>
          <p:cNvPr id="64" name="Text Box 19">
            <a:extLst>
              <a:ext uri="{FF2B5EF4-FFF2-40B4-BE49-F238E27FC236}">
                <a16:creationId xmlns:a16="http://schemas.microsoft.com/office/drawing/2014/main" id="{89E1ABF7-AE52-43ED-BE15-C1C9ED327427}"/>
              </a:ext>
            </a:extLst>
          </p:cNvPr>
          <p:cNvSpPr txBox="1">
            <a:spLocks noChangeArrowheads="1"/>
          </p:cNvSpPr>
          <p:nvPr/>
        </p:nvSpPr>
        <p:spPr bwMode="auto">
          <a:xfrm rot="19067214">
            <a:off x="4976876" y="2113508"/>
            <a:ext cx="10649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pPr fontAlgn="base">
              <a:spcBef>
                <a:spcPct val="0"/>
              </a:spcBef>
              <a:spcAft>
                <a:spcPct val="0"/>
              </a:spcAft>
            </a:pPr>
            <a:r>
              <a:rPr lang="ja-JP" altLang="en-US" sz="1600" b="1" dirty="0">
                <a:latin typeface="Arial" charset="0"/>
              </a:rPr>
              <a:t>一般医療</a:t>
            </a:r>
          </a:p>
        </p:txBody>
      </p:sp>
      <p:sp>
        <p:nvSpPr>
          <p:cNvPr id="65" name="Text Box 19">
            <a:extLst>
              <a:ext uri="{FF2B5EF4-FFF2-40B4-BE49-F238E27FC236}">
                <a16:creationId xmlns:a16="http://schemas.microsoft.com/office/drawing/2014/main" id="{8DA0630A-C858-4EEC-AA2D-A09D7A7F18F8}"/>
              </a:ext>
            </a:extLst>
          </p:cNvPr>
          <p:cNvSpPr txBox="1">
            <a:spLocks noChangeArrowheads="1"/>
          </p:cNvSpPr>
          <p:nvPr/>
        </p:nvSpPr>
        <p:spPr bwMode="auto">
          <a:xfrm rot="19031368">
            <a:off x="2846633" y="4300306"/>
            <a:ext cx="13596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a:spAutoFit/>
          </a:bodyPr>
          <a:lstStyle/>
          <a:p>
            <a:pPr fontAlgn="base">
              <a:spcBef>
                <a:spcPct val="0"/>
              </a:spcBef>
              <a:spcAft>
                <a:spcPct val="0"/>
              </a:spcAft>
            </a:pPr>
            <a:r>
              <a:rPr lang="ja-JP" altLang="en-US" sz="1200" b="1" dirty="0">
                <a:solidFill>
                  <a:schemeClr val="bg1"/>
                </a:solidFill>
                <a:latin typeface="Arial" charset="0"/>
              </a:rPr>
              <a:t>リハビリテーション</a:t>
            </a:r>
            <a:endParaRPr lang="en-US" altLang="ja-JP" sz="1200" b="1" dirty="0">
              <a:solidFill>
                <a:schemeClr val="bg1"/>
              </a:solidFill>
              <a:latin typeface="Arial" charset="0"/>
            </a:endParaRPr>
          </a:p>
        </p:txBody>
      </p:sp>
      <p:grpSp>
        <p:nvGrpSpPr>
          <p:cNvPr id="7" name="グループ化 6">
            <a:extLst>
              <a:ext uri="{FF2B5EF4-FFF2-40B4-BE49-F238E27FC236}">
                <a16:creationId xmlns:a16="http://schemas.microsoft.com/office/drawing/2014/main" id="{D65BA17D-232F-4D9B-BD63-6D432B96142A}"/>
              </a:ext>
            </a:extLst>
          </p:cNvPr>
          <p:cNvGrpSpPr/>
          <p:nvPr/>
        </p:nvGrpSpPr>
        <p:grpSpPr>
          <a:xfrm>
            <a:off x="2293020" y="4347040"/>
            <a:ext cx="711627" cy="1483062"/>
            <a:chOff x="2211865" y="4440205"/>
            <a:chExt cx="711627" cy="1483062"/>
          </a:xfrm>
        </p:grpSpPr>
        <p:sp>
          <p:nvSpPr>
            <p:cNvPr id="135179" name="Oval 11"/>
            <p:cNvSpPr>
              <a:spLocks noChangeArrowheads="1"/>
            </p:cNvSpPr>
            <p:nvPr/>
          </p:nvSpPr>
          <p:spPr bwMode="auto">
            <a:xfrm rot="13671320">
              <a:off x="1826148" y="4825922"/>
              <a:ext cx="1483062" cy="711627"/>
            </a:xfrm>
            <a:prstGeom prst="ellipse">
              <a:avLst/>
            </a:prstGeom>
            <a:solidFill>
              <a:schemeClr val="accent1">
                <a:lumMod val="20000"/>
                <a:lumOff val="80000"/>
              </a:schemeClr>
            </a:solidFill>
            <a:ln w="9525">
              <a:solidFill>
                <a:schemeClr val="tx1"/>
              </a:solidFill>
              <a:round/>
              <a:headEnd/>
              <a:tailEnd/>
            </a:ln>
            <a:effectLst/>
          </p:spPr>
          <p:txBody>
            <a:bodyPr vert="eaVert" wrap="none" anchor="ctr"/>
            <a:lstStyle/>
            <a:p>
              <a:pPr algn="ctr" fontAlgn="base">
                <a:spcBef>
                  <a:spcPct val="0"/>
                </a:spcBef>
                <a:spcAft>
                  <a:spcPct val="0"/>
                </a:spcAft>
              </a:pPr>
              <a:endParaRPr lang="ja-JP" altLang="ja-JP" sz="2400">
                <a:latin typeface="Times New Roman" pitchFamily="18" charset="0"/>
              </a:endParaRPr>
            </a:p>
          </p:txBody>
        </p:sp>
        <p:sp>
          <p:nvSpPr>
            <p:cNvPr id="135181" name="Text Box 13"/>
            <p:cNvSpPr txBox="1">
              <a:spLocks noChangeArrowheads="1"/>
            </p:cNvSpPr>
            <p:nvPr/>
          </p:nvSpPr>
          <p:spPr bwMode="auto">
            <a:xfrm rot="2721052">
              <a:off x="1913645" y="4976415"/>
              <a:ext cx="13468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ja-JP" altLang="en-US" dirty="0">
                  <a:latin typeface="Arial" charset="0"/>
                </a:rPr>
                <a:t>医療の見解</a:t>
              </a:r>
            </a:p>
          </p:txBody>
        </p:sp>
      </p:grpSp>
      <p:sp>
        <p:nvSpPr>
          <p:cNvPr id="38" name="AutoShape 8">
            <a:extLst>
              <a:ext uri="{FF2B5EF4-FFF2-40B4-BE49-F238E27FC236}">
                <a16:creationId xmlns:a16="http://schemas.microsoft.com/office/drawing/2014/main" id="{4499C26D-43EC-40EC-87A1-C3F84041DC91}"/>
              </a:ext>
            </a:extLst>
          </p:cNvPr>
          <p:cNvSpPr>
            <a:spLocks noChangeArrowheads="1"/>
          </p:cNvSpPr>
          <p:nvPr/>
        </p:nvSpPr>
        <p:spPr bwMode="auto">
          <a:xfrm rot="21414205">
            <a:off x="3838058" y="922613"/>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0" name="AutoShape 8">
            <a:extLst>
              <a:ext uri="{FF2B5EF4-FFF2-40B4-BE49-F238E27FC236}">
                <a16:creationId xmlns:a16="http://schemas.microsoft.com/office/drawing/2014/main" id="{D4BBBCE6-3702-428E-804C-6CF4DCAAC61C}"/>
              </a:ext>
            </a:extLst>
          </p:cNvPr>
          <p:cNvSpPr>
            <a:spLocks noChangeArrowheads="1"/>
          </p:cNvSpPr>
          <p:nvPr/>
        </p:nvSpPr>
        <p:spPr bwMode="auto">
          <a:xfrm rot="172666">
            <a:off x="4608096" y="933281"/>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39" name="AutoShape 8">
            <a:extLst>
              <a:ext uri="{FF2B5EF4-FFF2-40B4-BE49-F238E27FC236}">
                <a16:creationId xmlns:a16="http://schemas.microsoft.com/office/drawing/2014/main" id="{AE0E8472-DC3C-4F40-A986-BDBF0264ACCA}"/>
              </a:ext>
            </a:extLst>
          </p:cNvPr>
          <p:cNvSpPr>
            <a:spLocks noChangeArrowheads="1"/>
          </p:cNvSpPr>
          <p:nvPr/>
        </p:nvSpPr>
        <p:spPr bwMode="auto">
          <a:xfrm>
            <a:off x="4228836" y="911800"/>
            <a:ext cx="552755" cy="4502970"/>
          </a:xfrm>
          <a:custGeom>
            <a:avLst/>
            <a:gdLst>
              <a:gd name="G0" fmla="+- 4739 0 0"/>
              <a:gd name="G1" fmla="+- 21600 0 4739"/>
              <a:gd name="G2" fmla="*/ 4739 1 2"/>
              <a:gd name="G3" fmla="+- 21600 0 G2"/>
              <a:gd name="G4" fmla="+/ 4739 21600 2"/>
              <a:gd name="G5" fmla="+/ G1 0 2"/>
              <a:gd name="G6" fmla="*/ 21600 21600 4739"/>
              <a:gd name="G7" fmla="*/ G6 1 2"/>
              <a:gd name="G8" fmla="+- 21600 0 G7"/>
              <a:gd name="G9" fmla="*/ 21600 1 2"/>
              <a:gd name="G10" fmla="+- 4739 0 G9"/>
              <a:gd name="G11" fmla="?: G10 G8 0"/>
              <a:gd name="G12" fmla="?: G10 G7 21600"/>
              <a:gd name="T0" fmla="*/ 19230 w 21600"/>
              <a:gd name="T1" fmla="*/ 10800 h 21600"/>
              <a:gd name="T2" fmla="*/ 10800 w 21600"/>
              <a:gd name="T3" fmla="*/ 21600 h 21600"/>
              <a:gd name="T4" fmla="*/ 2370 w 21600"/>
              <a:gd name="T5" fmla="*/ 10800 h 21600"/>
              <a:gd name="T6" fmla="*/ 10800 w 21600"/>
              <a:gd name="T7" fmla="*/ 0 h 21600"/>
              <a:gd name="T8" fmla="*/ 4170 w 21600"/>
              <a:gd name="T9" fmla="*/ 4170 h 21600"/>
              <a:gd name="T10" fmla="*/ 17430 w 21600"/>
              <a:gd name="T11" fmla="*/ 17430 h 21600"/>
            </a:gdLst>
            <a:ahLst/>
            <a:cxnLst>
              <a:cxn ang="0">
                <a:pos x="T0" y="T1"/>
              </a:cxn>
              <a:cxn ang="0">
                <a:pos x="T2" y="T3"/>
              </a:cxn>
              <a:cxn ang="0">
                <a:pos x="T4" y="T5"/>
              </a:cxn>
              <a:cxn ang="0">
                <a:pos x="T6" y="T7"/>
              </a:cxn>
            </a:cxnLst>
            <a:rect l="T8" t="T9" r="T10" b="T11"/>
            <a:pathLst>
              <a:path w="21600" h="21600">
                <a:moveTo>
                  <a:pt x="0" y="0"/>
                </a:moveTo>
                <a:lnTo>
                  <a:pt x="4739" y="21600"/>
                </a:lnTo>
                <a:lnTo>
                  <a:pt x="16861" y="21600"/>
                </a:lnTo>
                <a:lnTo>
                  <a:pt x="2160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w="15875">
            <a:solidFill>
              <a:schemeClr val="tx1"/>
            </a:solidFill>
            <a:prstDash val="dash"/>
            <a:miter lim="800000"/>
            <a:headEnd/>
            <a:tailEnd/>
          </a:ln>
          <a:effectLst/>
        </p:spPr>
        <p:txBody>
          <a:bodyPr wrap="none" anchor="ctr"/>
          <a:lstStyle/>
          <a:p>
            <a:pPr fontAlgn="base">
              <a:spcBef>
                <a:spcPct val="0"/>
              </a:spcBef>
              <a:spcAft>
                <a:spcPct val="0"/>
              </a:spcAft>
            </a:pPr>
            <a:endParaRPr lang="ja-JP" altLang="en-US">
              <a:latin typeface="Times New Roman" pitchFamily="18" charset="0"/>
            </a:endParaRPr>
          </a:p>
        </p:txBody>
      </p:sp>
      <p:sp>
        <p:nvSpPr>
          <p:cNvPr id="41" name="Text Box 19">
            <a:extLst>
              <a:ext uri="{FF2B5EF4-FFF2-40B4-BE49-F238E27FC236}">
                <a16:creationId xmlns:a16="http://schemas.microsoft.com/office/drawing/2014/main" id="{C6BFD900-0B71-42A1-800B-95A24D7FB992}"/>
              </a:ext>
            </a:extLst>
          </p:cNvPr>
          <p:cNvSpPr txBox="1">
            <a:spLocks noChangeArrowheads="1"/>
          </p:cNvSpPr>
          <p:nvPr/>
        </p:nvSpPr>
        <p:spPr bwMode="auto">
          <a:xfrm rot="21398565">
            <a:off x="3946404" y="3800372"/>
            <a:ext cx="430887" cy="149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latin typeface="Arial" charset="0"/>
              </a:rPr>
              <a:t>一般子ども施策</a:t>
            </a:r>
          </a:p>
        </p:txBody>
      </p:sp>
      <p:sp>
        <p:nvSpPr>
          <p:cNvPr id="43" name="Text Box 19">
            <a:extLst>
              <a:ext uri="{FF2B5EF4-FFF2-40B4-BE49-F238E27FC236}">
                <a16:creationId xmlns:a16="http://schemas.microsoft.com/office/drawing/2014/main" id="{D87528EB-6896-48F7-B8BB-5EF45554CCDA}"/>
              </a:ext>
            </a:extLst>
          </p:cNvPr>
          <p:cNvSpPr txBox="1">
            <a:spLocks noChangeArrowheads="1"/>
          </p:cNvSpPr>
          <p:nvPr/>
        </p:nvSpPr>
        <p:spPr bwMode="auto">
          <a:xfrm>
            <a:off x="3773864" y="1301342"/>
            <a:ext cx="553998" cy="1297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保育所や学童保育</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乳幼児医療　等</a:t>
            </a:r>
          </a:p>
        </p:txBody>
      </p:sp>
      <p:sp>
        <p:nvSpPr>
          <p:cNvPr id="44" name="Text Box 19">
            <a:extLst>
              <a:ext uri="{FF2B5EF4-FFF2-40B4-BE49-F238E27FC236}">
                <a16:creationId xmlns:a16="http://schemas.microsoft.com/office/drawing/2014/main" id="{F3B513B4-0E9C-453D-BEE3-914C83BF1E17}"/>
              </a:ext>
            </a:extLst>
          </p:cNvPr>
          <p:cNvSpPr txBox="1">
            <a:spLocks noChangeArrowheads="1"/>
          </p:cNvSpPr>
          <p:nvPr/>
        </p:nvSpPr>
        <p:spPr bwMode="auto">
          <a:xfrm>
            <a:off x="4222231" y="1315386"/>
            <a:ext cx="553998" cy="954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生活保護　や</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虐待予防　等</a:t>
            </a:r>
          </a:p>
        </p:txBody>
      </p:sp>
      <p:sp>
        <p:nvSpPr>
          <p:cNvPr id="45" name="Text Box 19">
            <a:extLst>
              <a:ext uri="{FF2B5EF4-FFF2-40B4-BE49-F238E27FC236}">
                <a16:creationId xmlns:a16="http://schemas.microsoft.com/office/drawing/2014/main" id="{3B052FE0-AEFC-4288-98FC-5E9A2F2B1343}"/>
              </a:ext>
            </a:extLst>
          </p:cNvPr>
          <p:cNvSpPr txBox="1">
            <a:spLocks noChangeArrowheads="1"/>
          </p:cNvSpPr>
          <p:nvPr/>
        </p:nvSpPr>
        <p:spPr bwMode="auto">
          <a:xfrm>
            <a:off x="4686134" y="1301341"/>
            <a:ext cx="553998" cy="1107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200" b="1" dirty="0">
                <a:solidFill>
                  <a:schemeClr val="bg1"/>
                </a:solidFill>
                <a:latin typeface="Arial" charset="0"/>
              </a:rPr>
              <a:t>障害児通所や</a:t>
            </a:r>
            <a:endParaRPr lang="en-US" altLang="ja-JP" sz="1200" b="1" dirty="0">
              <a:solidFill>
                <a:schemeClr val="bg1"/>
              </a:solidFill>
              <a:latin typeface="Arial" charset="0"/>
            </a:endParaRPr>
          </a:p>
          <a:p>
            <a:pPr fontAlgn="base">
              <a:spcBef>
                <a:spcPct val="0"/>
              </a:spcBef>
              <a:spcAft>
                <a:spcPct val="0"/>
              </a:spcAft>
            </a:pPr>
            <a:r>
              <a:rPr lang="ja-JP" altLang="en-US" sz="1200" b="1" dirty="0">
                <a:solidFill>
                  <a:schemeClr val="bg1"/>
                </a:solidFill>
                <a:latin typeface="Arial" charset="0"/>
              </a:rPr>
              <a:t>障害児医療　等</a:t>
            </a:r>
          </a:p>
        </p:txBody>
      </p:sp>
      <p:sp>
        <p:nvSpPr>
          <p:cNvPr id="42" name="Text Box 19">
            <a:extLst>
              <a:ext uri="{FF2B5EF4-FFF2-40B4-BE49-F238E27FC236}">
                <a16:creationId xmlns:a16="http://schemas.microsoft.com/office/drawing/2014/main" id="{4301FA6A-AD31-4125-B7C9-9ED3B2E8E8A6}"/>
              </a:ext>
            </a:extLst>
          </p:cNvPr>
          <p:cNvSpPr txBox="1">
            <a:spLocks noChangeArrowheads="1"/>
          </p:cNvSpPr>
          <p:nvPr/>
        </p:nvSpPr>
        <p:spPr bwMode="auto">
          <a:xfrm>
            <a:off x="4277657" y="3977827"/>
            <a:ext cx="430887" cy="130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latin typeface="Arial" charset="0"/>
              </a:rPr>
              <a:t>一般家庭施策</a:t>
            </a:r>
          </a:p>
        </p:txBody>
      </p:sp>
      <p:sp>
        <p:nvSpPr>
          <p:cNvPr id="46" name="Text Box 19">
            <a:extLst>
              <a:ext uri="{FF2B5EF4-FFF2-40B4-BE49-F238E27FC236}">
                <a16:creationId xmlns:a16="http://schemas.microsoft.com/office/drawing/2014/main" id="{850F06D5-1C3D-4C8E-9955-BA76853000ED}"/>
              </a:ext>
            </a:extLst>
          </p:cNvPr>
          <p:cNvSpPr txBox="1">
            <a:spLocks noChangeArrowheads="1"/>
          </p:cNvSpPr>
          <p:nvPr/>
        </p:nvSpPr>
        <p:spPr bwMode="auto">
          <a:xfrm rot="240527">
            <a:off x="4648150" y="4154935"/>
            <a:ext cx="430887" cy="110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fontAlgn="base">
              <a:spcBef>
                <a:spcPct val="0"/>
              </a:spcBef>
              <a:spcAft>
                <a:spcPct val="0"/>
              </a:spcAft>
            </a:pPr>
            <a:r>
              <a:rPr lang="ja-JP" altLang="en-US" sz="1600" b="1" dirty="0">
                <a:solidFill>
                  <a:srgbClr val="FF0000"/>
                </a:solidFill>
                <a:latin typeface="Arial" charset="0"/>
              </a:rPr>
              <a:t>障害児施策</a:t>
            </a:r>
          </a:p>
        </p:txBody>
      </p:sp>
      <p:grpSp>
        <p:nvGrpSpPr>
          <p:cNvPr id="4" name="グループ化 3">
            <a:extLst>
              <a:ext uri="{FF2B5EF4-FFF2-40B4-BE49-F238E27FC236}">
                <a16:creationId xmlns:a16="http://schemas.microsoft.com/office/drawing/2014/main" id="{12354376-CB01-4B56-9F04-663C95201BBB}"/>
              </a:ext>
            </a:extLst>
          </p:cNvPr>
          <p:cNvGrpSpPr/>
          <p:nvPr/>
        </p:nvGrpSpPr>
        <p:grpSpPr>
          <a:xfrm>
            <a:off x="3679115" y="558145"/>
            <a:ext cx="1676395" cy="566597"/>
            <a:chOff x="3685462" y="409593"/>
            <a:chExt cx="1793817" cy="566597"/>
          </a:xfrm>
        </p:grpSpPr>
        <p:sp>
          <p:nvSpPr>
            <p:cNvPr id="135185" name="Oval 17"/>
            <p:cNvSpPr>
              <a:spLocks noChangeArrowheads="1"/>
            </p:cNvSpPr>
            <p:nvPr/>
          </p:nvSpPr>
          <p:spPr bwMode="auto">
            <a:xfrm rot="16200000">
              <a:off x="4299072" y="-204017"/>
              <a:ext cx="566597" cy="1793817"/>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vert="eaVert" wrap="none" anchor="ctr"/>
            <a:lstStyle/>
            <a:p>
              <a:pPr algn="ctr" fontAlgn="base">
                <a:spcBef>
                  <a:spcPct val="0"/>
                </a:spcBef>
                <a:spcAft>
                  <a:spcPct val="0"/>
                </a:spcAft>
              </a:pPr>
              <a:endParaRPr lang="ja-JP" altLang="ja-JP" sz="2400">
                <a:latin typeface="Times New Roman" pitchFamily="18" charset="0"/>
              </a:endParaRPr>
            </a:p>
          </p:txBody>
        </p:sp>
        <p:sp>
          <p:nvSpPr>
            <p:cNvPr id="135186" name="Text Box 18"/>
            <p:cNvSpPr txBox="1">
              <a:spLocks noChangeArrowheads="1"/>
            </p:cNvSpPr>
            <p:nvPr/>
          </p:nvSpPr>
          <p:spPr bwMode="auto">
            <a:xfrm>
              <a:off x="3734293" y="524643"/>
              <a:ext cx="16198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ja-JP" altLang="en-US" b="1" dirty="0">
                  <a:latin typeface="Arial" charset="0"/>
                </a:rPr>
                <a:t>福祉の見解</a:t>
              </a:r>
            </a:p>
          </p:txBody>
        </p:sp>
      </p:grpSp>
      <p:sp>
        <p:nvSpPr>
          <p:cNvPr id="135184" name="Text Box 16"/>
          <p:cNvSpPr txBox="1">
            <a:spLocks noChangeArrowheads="1"/>
          </p:cNvSpPr>
          <p:nvPr/>
        </p:nvSpPr>
        <p:spPr bwMode="auto">
          <a:xfrm>
            <a:off x="3807203" y="5280099"/>
            <a:ext cx="1338828"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ja-JP" altLang="en-US" dirty="0">
                <a:latin typeface="Arial" charset="0"/>
              </a:rPr>
              <a:t>福祉の視点</a:t>
            </a:r>
          </a:p>
        </p:txBody>
      </p:sp>
      <p:sp>
        <p:nvSpPr>
          <p:cNvPr id="135180" name="Oval 12"/>
          <p:cNvSpPr>
            <a:spLocks noChangeArrowheads="1"/>
          </p:cNvSpPr>
          <p:nvPr/>
        </p:nvSpPr>
        <p:spPr bwMode="auto">
          <a:xfrm>
            <a:off x="3879970" y="2665954"/>
            <a:ext cx="1226298" cy="1212303"/>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lstStyle/>
          <a:p>
            <a:pPr algn="ctr" fontAlgn="base">
              <a:spcBef>
                <a:spcPct val="0"/>
              </a:spcBef>
              <a:spcAft>
                <a:spcPct val="0"/>
              </a:spcAft>
            </a:pPr>
            <a:r>
              <a:rPr lang="ja-JP" altLang="en-US" sz="2400" b="1" dirty="0">
                <a:latin typeface="Times New Roman" pitchFamily="18" charset="0"/>
              </a:rPr>
              <a:t>子ども</a:t>
            </a:r>
            <a:endParaRPr lang="en-US" altLang="ja-JP" sz="2400" b="1" dirty="0">
              <a:latin typeface="Times New Roman" pitchFamily="18" charset="0"/>
            </a:endParaRPr>
          </a:p>
          <a:p>
            <a:pPr algn="ctr" fontAlgn="base">
              <a:spcBef>
                <a:spcPct val="0"/>
              </a:spcBef>
              <a:spcAft>
                <a:spcPct val="0"/>
              </a:spcAft>
            </a:pPr>
            <a:r>
              <a:rPr lang="ja-JP" altLang="en-US" sz="2400" b="1" dirty="0">
                <a:latin typeface="Times New Roman" pitchFamily="18" charset="0"/>
              </a:rPr>
              <a:t>家族</a:t>
            </a:r>
          </a:p>
        </p:txBody>
      </p:sp>
      <p:sp>
        <p:nvSpPr>
          <p:cNvPr id="3" name="Rectangle 24">
            <a:extLst>
              <a:ext uri="{FF2B5EF4-FFF2-40B4-BE49-F238E27FC236}">
                <a16:creationId xmlns:a16="http://schemas.microsoft.com/office/drawing/2014/main" id="{6B61478D-0F1B-4586-A321-B8E494848416}"/>
              </a:ext>
            </a:extLst>
          </p:cNvPr>
          <p:cNvSpPr>
            <a:spLocks noChangeArrowheads="1"/>
          </p:cNvSpPr>
          <p:nvPr/>
        </p:nvSpPr>
        <p:spPr bwMode="auto">
          <a:xfrm>
            <a:off x="4466822" y="5966781"/>
            <a:ext cx="1392242" cy="279420"/>
          </a:xfrm>
          <a:prstGeom prst="rect">
            <a:avLst/>
          </a:prstGeom>
          <a:solidFill>
            <a:srgbClr val="FF0000">
              <a:alpha val="19000"/>
            </a:srgb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子育て支援センター</a:t>
            </a:r>
          </a:p>
        </p:txBody>
      </p:sp>
      <p:sp>
        <p:nvSpPr>
          <p:cNvPr id="135182" name="Text Box 14"/>
          <p:cNvSpPr txBox="1">
            <a:spLocks noChangeArrowheads="1"/>
          </p:cNvSpPr>
          <p:nvPr/>
        </p:nvSpPr>
        <p:spPr bwMode="auto">
          <a:xfrm rot="2860070">
            <a:off x="5519381" y="1749149"/>
            <a:ext cx="1327712"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ja-JP" altLang="en-US" dirty="0">
                <a:latin typeface="Arial" charset="0"/>
              </a:rPr>
              <a:t>医療の視点</a:t>
            </a:r>
          </a:p>
        </p:txBody>
      </p:sp>
      <p:sp>
        <p:nvSpPr>
          <p:cNvPr id="135200" name="Rectangle 32"/>
          <p:cNvSpPr>
            <a:spLocks noChangeArrowheads="1"/>
          </p:cNvSpPr>
          <p:nvPr/>
        </p:nvSpPr>
        <p:spPr bwMode="auto">
          <a:xfrm>
            <a:off x="6330920" y="1599186"/>
            <a:ext cx="709631" cy="266547"/>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fontAlgn="base">
              <a:spcBef>
                <a:spcPct val="0"/>
              </a:spcBef>
              <a:spcAft>
                <a:spcPct val="0"/>
              </a:spcAft>
            </a:pPr>
            <a:r>
              <a:rPr lang="ja-JP" altLang="en-US" sz="1200" dirty="0">
                <a:latin typeface="Times New Roman" pitchFamily="18" charset="0"/>
              </a:rPr>
              <a:t>診療所</a:t>
            </a:r>
          </a:p>
        </p:txBody>
      </p:sp>
      <p:sp>
        <p:nvSpPr>
          <p:cNvPr id="135190" name="Rectangle 22"/>
          <p:cNvSpPr>
            <a:spLocks noChangeArrowheads="1"/>
          </p:cNvSpPr>
          <p:nvPr/>
        </p:nvSpPr>
        <p:spPr bwMode="auto">
          <a:xfrm>
            <a:off x="1757357" y="1580628"/>
            <a:ext cx="944010" cy="29401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教育委員会</a:t>
            </a:r>
          </a:p>
        </p:txBody>
      </p:sp>
      <p:sp>
        <p:nvSpPr>
          <p:cNvPr id="135193" name="Rectangle 25"/>
          <p:cNvSpPr>
            <a:spLocks noChangeArrowheads="1"/>
          </p:cNvSpPr>
          <p:nvPr/>
        </p:nvSpPr>
        <p:spPr bwMode="auto">
          <a:xfrm>
            <a:off x="1653635" y="1963246"/>
            <a:ext cx="709631" cy="292394"/>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1200">
                <a:latin typeface="Times New Roman" pitchFamily="18" charset="0"/>
              </a:rPr>
              <a:t>学校</a:t>
            </a:r>
          </a:p>
        </p:txBody>
      </p:sp>
      <p:sp>
        <p:nvSpPr>
          <p:cNvPr id="8" name="スライド番号プレースホルダー 7">
            <a:extLst>
              <a:ext uri="{FF2B5EF4-FFF2-40B4-BE49-F238E27FC236}">
                <a16:creationId xmlns:a16="http://schemas.microsoft.com/office/drawing/2014/main" id="{136607BC-C7F9-7A80-2781-C95CE29D4946}"/>
              </a:ext>
            </a:extLst>
          </p:cNvPr>
          <p:cNvSpPr>
            <a:spLocks noGrp="1"/>
          </p:cNvSpPr>
          <p:nvPr>
            <p:ph type="sldNum" sz="quarter" idx="12"/>
          </p:nvPr>
        </p:nvSpPr>
        <p:spPr/>
        <p:txBody>
          <a:bodyPr/>
          <a:lstStyle/>
          <a:p>
            <a:fld id="{6BE72C1A-BBCF-4EC8-9E3C-F91AA049A9E8}" type="slidenum">
              <a:rPr lang="en-US" altLang="ja-JP" smtClean="0">
                <a:solidFill>
                  <a:prstClr val="black">
                    <a:tint val="75000"/>
                  </a:prstClr>
                </a:solidFill>
              </a:rPr>
              <a:pPr/>
              <a:t>29</a:t>
            </a:fld>
            <a:endParaRPr lang="en-US" altLang="ja-JP">
              <a:solidFill>
                <a:prstClr val="black">
                  <a:tint val="75000"/>
                </a:prstClr>
              </a:solidFill>
            </a:endParaRPr>
          </a:p>
        </p:txBody>
      </p:sp>
    </p:spTree>
    <p:extLst>
      <p:ext uri="{BB962C8B-B14F-4D97-AF65-F5344CB8AC3E}">
        <p14:creationId xmlns:p14="http://schemas.microsoft.com/office/powerpoint/2010/main" val="2132751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236476" y="620688"/>
            <a:ext cx="9433048" cy="720080"/>
          </a:xfrm>
        </p:spPr>
        <p:txBody>
          <a:bodyPr>
            <a:normAutofit/>
          </a:bodyPr>
          <a:lstStyle/>
          <a:p>
            <a:pPr algn="ctr"/>
            <a:r>
              <a:rPr kumimoji="1" lang="ja-JP" altLang="en-US" dirty="0"/>
              <a:t>「</a:t>
            </a:r>
            <a:r>
              <a:rPr lang="ja-JP" altLang="en-US" dirty="0"/>
              <a:t>障害児通所支援の立ち位置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132856"/>
            <a:ext cx="8420100" cy="4315958"/>
          </a:xfrm>
        </p:spPr>
        <p:txBody>
          <a:bodyPr>
            <a:normAutofit/>
          </a:bodyPr>
          <a:lstStyle/>
          <a:p>
            <a:r>
              <a:rPr kumimoji="1" lang="ja-JP" altLang="en-US" dirty="0"/>
              <a:t>発達過程において関係する機関の変化や障害児通所支援が関わるタイミングを再確認する</a:t>
            </a:r>
            <a:endParaRPr kumimoji="1" lang="en-US" altLang="ja-JP" dirty="0"/>
          </a:p>
          <a:p>
            <a:pPr lvl="1"/>
            <a:endParaRPr kumimoji="1" lang="en-US" altLang="ja-JP" dirty="0"/>
          </a:p>
          <a:p>
            <a:pPr lvl="1"/>
            <a:r>
              <a:rPr lang="ja-JP" altLang="en-US" dirty="0"/>
              <a:t>１８才までのライフステージの変化の大きさ</a:t>
            </a:r>
            <a:endParaRPr lang="en-US" altLang="ja-JP" dirty="0"/>
          </a:p>
          <a:p>
            <a:pPr lvl="1"/>
            <a:endParaRPr lang="en-US" altLang="ja-JP" dirty="0"/>
          </a:p>
          <a:p>
            <a:pPr lvl="1"/>
            <a:r>
              <a:rPr kumimoji="1" lang="ja-JP" altLang="en-US" dirty="0"/>
              <a:t>加齢にともなう環境の変化や関連機関　と　環境の影響と依存</a:t>
            </a:r>
            <a:endParaRPr kumimoji="1" lang="en-US" altLang="ja-JP" dirty="0"/>
          </a:p>
          <a:p>
            <a:pPr lvl="1"/>
            <a:endParaRPr kumimoji="1" lang="en-US" altLang="ja-JP" dirty="0"/>
          </a:p>
          <a:p>
            <a:pPr lvl="1"/>
            <a:r>
              <a:rPr kumimoji="1" lang="ja-JP" altLang="en-US" dirty="0"/>
              <a:t>親の気づきや受容過程と障害児通所支援がかかわる事ができる時期</a:t>
            </a:r>
            <a:endParaRPr kumimoji="1" lang="en-US" altLang="ja-JP" dirty="0"/>
          </a:p>
          <a:p>
            <a:pPr lvl="1"/>
            <a:endParaRPr kumimoji="1" lang="en-US" altLang="ja-JP" dirty="0"/>
          </a:p>
          <a:p>
            <a:pPr lvl="1"/>
            <a:r>
              <a:rPr kumimoji="1" lang="ja-JP" altLang="en-US" dirty="0"/>
              <a:t>障害児通所支援がもつべき役割</a:t>
            </a:r>
          </a:p>
        </p:txBody>
      </p:sp>
      <p:sp>
        <p:nvSpPr>
          <p:cNvPr id="4" name="スライド番号プレースホルダー 3">
            <a:extLst>
              <a:ext uri="{FF2B5EF4-FFF2-40B4-BE49-F238E27FC236}">
                <a16:creationId xmlns:a16="http://schemas.microsoft.com/office/drawing/2014/main" id="{C65B34F2-A94D-903C-23FA-BD80FD97D6A2}"/>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3</a:t>
            </a:fld>
            <a:endParaRPr lang="ja-JP" altLang="en-US">
              <a:solidFill>
                <a:prstClr val="black">
                  <a:tint val="75000"/>
                </a:prstClr>
              </a:solidFill>
            </a:endParaRPr>
          </a:p>
        </p:txBody>
      </p:sp>
    </p:spTree>
    <p:extLst>
      <p:ext uri="{BB962C8B-B14F-4D97-AF65-F5344CB8AC3E}">
        <p14:creationId xmlns:p14="http://schemas.microsoft.com/office/powerpoint/2010/main" val="1756124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AutoShape 2"/>
          <p:cNvSpPr>
            <a:spLocks noChangeArrowheads="1"/>
          </p:cNvSpPr>
          <p:nvPr/>
        </p:nvSpPr>
        <p:spPr bwMode="auto">
          <a:xfrm>
            <a:off x="272480" y="332658"/>
            <a:ext cx="9378490" cy="792087"/>
          </a:xfrm>
          <a:prstGeom prst="roundRect">
            <a:avLst>
              <a:gd name="adj" fmla="val 16667"/>
            </a:avLst>
          </a:prstGeom>
          <a:solidFill>
            <a:srgbClr val="FFFF66"/>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fontAlgn="base" hangingPunct="0">
              <a:spcBef>
                <a:spcPct val="0"/>
              </a:spcBef>
              <a:spcAft>
                <a:spcPct val="0"/>
              </a:spcAft>
            </a:pPr>
            <a:r>
              <a:rPr kumimoji="0" lang="ja-JP" altLang="en-US" sz="3200" dirty="0">
                <a:solidFill>
                  <a:srgbClr val="000000"/>
                </a:solidFill>
              </a:rPr>
              <a:t>関係者同士が、情報の共有や引き継ぎ</a:t>
            </a:r>
            <a:endParaRPr kumimoji="0" lang="ja-JP" altLang="en-US" sz="3200" dirty="0">
              <a:solidFill>
                <a:srgbClr val="000000"/>
              </a:solidFill>
              <a:ea typeface="HG丸ｺﾞｼｯｸM-PRO" pitchFamily="50" charset="-128"/>
            </a:endParaRPr>
          </a:p>
        </p:txBody>
      </p:sp>
      <p:sp>
        <p:nvSpPr>
          <p:cNvPr id="24580" name="AutoShape 3"/>
          <p:cNvSpPr>
            <a:spLocks noChangeArrowheads="1"/>
          </p:cNvSpPr>
          <p:nvPr/>
        </p:nvSpPr>
        <p:spPr bwMode="auto">
          <a:xfrm>
            <a:off x="428497" y="1196752"/>
            <a:ext cx="9222473" cy="5328592"/>
          </a:xfrm>
          <a:prstGeom prst="roundRect">
            <a:avLst>
              <a:gd name="adj" fmla="val 6925"/>
            </a:avLst>
          </a:prstGeom>
          <a:noFill/>
          <a:ln w="9525">
            <a:noFill/>
            <a:round/>
            <a:headEnd/>
            <a:tailEnd/>
          </a:ln>
        </p:spPr>
        <p:txBody>
          <a:bodyPr wrap="square" lIns="90000" tIns="46800" rIns="90000" bIns="46800" anchor="t" anchorCtr="0">
            <a:noAutofit/>
          </a:bodyPr>
          <a:lstStyle/>
          <a:p>
            <a:pPr marL="342900" indent="-342900">
              <a:buFont typeface="Arial" panose="020B0604020202020204" pitchFamily="34" charset="0"/>
              <a:buChar char="•"/>
            </a:pPr>
            <a:r>
              <a:rPr lang="ja-JP" altLang="en-US" sz="2400" b="1" dirty="0">
                <a:solidFill>
                  <a:srgbClr val="000000"/>
                </a:solidFill>
              </a:rPr>
              <a:t>行動・情動・認知の特性に関する情報の引き継ぎ</a:t>
            </a:r>
            <a:endParaRPr lang="en-US" altLang="ja-JP" sz="2400" b="1" dirty="0">
              <a:solidFill>
                <a:srgbClr val="000000"/>
              </a:solidFill>
            </a:endParaRPr>
          </a:p>
          <a:p>
            <a:r>
              <a:rPr lang="ja-JP" altLang="en-US" sz="2400" dirty="0">
                <a:solidFill>
                  <a:srgbClr val="000000"/>
                </a:solidFill>
              </a:rPr>
              <a:t>　　　　検査結果、遅れ／特異性、強み／弱み、年齢経過による変化</a:t>
            </a:r>
            <a:endParaRPr lang="en-US" altLang="ja-JP" sz="2400" dirty="0">
              <a:solidFill>
                <a:srgbClr val="000000"/>
              </a:solidFill>
            </a:endParaRPr>
          </a:p>
          <a:p>
            <a:pPr marL="342900" indent="-342900">
              <a:spcBef>
                <a:spcPts val="1200"/>
              </a:spcBef>
              <a:buFont typeface="Arial" panose="020B0604020202020204" pitchFamily="34" charset="0"/>
              <a:buChar char="•"/>
            </a:pPr>
            <a:r>
              <a:rPr lang="ja-JP" altLang="en-US" sz="2400" b="1" dirty="0">
                <a:solidFill>
                  <a:srgbClr val="000000"/>
                </a:solidFill>
              </a:rPr>
              <a:t>個別支援計画の引き継ぎ</a:t>
            </a:r>
            <a:endParaRPr lang="en-US" altLang="ja-JP" sz="2400" b="1" dirty="0">
              <a:solidFill>
                <a:srgbClr val="000000"/>
              </a:solidFill>
            </a:endParaRPr>
          </a:p>
          <a:p>
            <a:r>
              <a:rPr lang="ja-JP" altLang="en-US" sz="2400" dirty="0">
                <a:solidFill>
                  <a:srgbClr val="000000"/>
                </a:solidFill>
              </a:rPr>
              <a:t>　　　　ニーズの整理、長期・短期目標、達成状況、</a:t>
            </a:r>
            <a:endParaRPr lang="en-US" altLang="ja-JP" sz="2400" dirty="0">
              <a:solidFill>
                <a:srgbClr val="000000"/>
              </a:solidFill>
            </a:endParaRPr>
          </a:p>
          <a:p>
            <a:r>
              <a:rPr lang="ja-JP" altLang="en-US" sz="2400" dirty="0">
                <a:solidFill>
                  <a:srgbClr val="000000"/>
                </a:solidFill>
              </a:rPr>
              <a:t>　　　　保護者満足度、新たな課題の整理へ</a:t>
            </a:r>
            <a:endParaRPr lang="en-US" altLang="ja-JP" sz="900" dirty="0">
              <a:solidFill>
                <a:srgbClr val="000000"/>
              </a:solidFill>
            </a:endParaRPr>
          </a:p>
          <a:p>
            <a:pPr marL="342900" indent="-342900">
              <a:spcBef>
                <a:spcPts val="1200"/>
              </a:spcBef>
              <a:buFont typeface="Arial" panose="020B0604020202020204" pitchFamily="34" charset="0"/>
              <a:buChar char="•"/>
            </a:pPr>
            <a:r>
              <a:rPr lang="ja-JP" altLang="en-US" sz="2400" b="1" dirty="0">
                <a:solidFill>
                  <a:srgbClr val="000000"/>
                </a:solidFill>
              </a:rPr>
              <a:t>支援の方法及び内容の引き継ぎ</a:t>
            </a:r>
            <a:endParaRPr lang="en-US" altLang="ja-JP" sz="2400" b="1" dirty="0">
              <a:solidFill>
                <a:srgbClr val="000000"/>
              </a:solidFill>
            </a:endParaRPr>
          </a:p>
          <a:p>
            <a:r>
              <a:rPr lang="ja-JP" altLang="en-US" sz="2400" dirty="0">
                <a:solidFill>
                  <a:srgbClr val="000000"/>
                </a:solidFill>
              </a:rPr>
              <a:t>　　　　計画に基づく日々の支援の具体的内容（教材、声掛け等）</a:t>
            </a:r>
            <a:endParaRPr lang="en-US" altLang="ja-JP" sz="2400" b="1" dirty="0">
              <a:solidFill>
                <a:srgbClr val="000000"/>
              </a:solidFill>
            </a:endParaRPr>
          </a:p>
          <a:p>
            <a:pPr marL="342900" indent="-342900">
              <a:spcBef>
                <a:spcPts val="1200"/>
              </a:spcBef>
              <a:buFont typeface="Arial" panose="020B0604020202020204" pitchFamily="34" charset="0"/>
              <a:buChar char="•"/>
            </a:pPr>
            <a:r>
              <a:rPr lang="ja-JP" altLang="en-US" sz="2400" b="1" dirty="0">
                <a:solidFill>
                  <a:srgbClr val="000000"/>
                </a:solidFill>
              </a:rPr>
              <a:t>保護者と話し合ってきたことの引き継ぎ</a:t>
            </a:r>
            <a:endParaRPr lang="en-US" altLang="ja-JP" sz="2400" b="1" dirty="0">
              <a:solidFill>
                <a:srgbClr val="000000"/>
              </a:solidFill>
            </a:endParaRPr>
          </a:p>
          <a:p>
            <a:r>
              <a:rPr lang="ja-JP" altLang="en-US" sz="2400" dirty="0">
                <a:solidFill>
                  <a:srgbClr val="000000"/>
                </a:solidFill>
              </a:rPr>
              <a:t>　　　　生育歴（子の育ちの特徴、苦労してきたこと）</a:t>
            </a:r>
            <a:endParaRPr lang="en-US" altLang="ja-JP" sz="2400" dirty="0">
              <a:solidFill>
                <a:srgbClr val="000000"/>
              </a:solidFill>
            </a:endParaRPr>
          </a:p>
          <a:p>
            <a:r>
              <a:rPr lang="ja-JP" altLang="en-US" sz="2400" dirty="0">
                <a:solidFill>
                  <a:srgbClr val="000000"/>
                </a:solidFill>
              </a:rPr>
              <a:t>　　　　提供された情報（健診、医療機関受診、相談経緯）</a:t>
            </a:r>
            <a:endParaRPr lang="en-US" altLang="ja-JP" sz="2400" dirty="0">
              <a:solidFill>
                <a:srgbClr val="000000"/>
              </a:solidFill>
            </a:endParaRPr>
          </a:p>
          <a:p>
            <a:r>
              <a:rPr lang="ja-JP" altLang="en-US" sz="2400" dirty="0">
                <a:solidFill>
                  <a:srgbClr val="000000"/>
                </a:solidFill>
              </a:rPr>
              <a:t>　　　　家族（父・母、祖父母、兄弟等）の思いや不安　周囲の環境</a:t>
            </a:r>
            <a:endParaRPr lang="en-US" altLang="ja-JP" sz="2400" dirty="0">
              <a:solidFill>
                <a:srgbClr val="000000"/>
              </a:solidFill>
            </a:endParaRPr>
          </a:p>
          <a:p>
            <a:pPr marL="342900" indent="-342900">
              <a:spcBef>
                <a:spcPts val="1200"/>
              </a:spcBef>
              <a:buFont typeface="Arial" panose="020B0604020202020204" pitchFamily="34" charset="0"/>
              <a:buChar char="•"/>
            </a:pPr>
            <a:r>
              <a:rPr lang="ja-JP" altLang="en-US" sz="2400" b="1" dirty="0">
                <a:solidFill>
                  <a:srgbClr val="000000"/>
                </a:solidFill>
              </a:rPr>
              <a:t>地域関係機関の情報の引き継ぎ</a:t>
            </a:r>
            <a:endParaRPr lang="en-US" altLang="ja-JP" sz="2400" b="1" dirty="0">
              <a:solidFill>
                <a:srgbClr val="000000"/>
              </a:solidFill>
            </a:endParaRPr>
          </a:p>
          <a:p>
            <a:r>
              <a:rPr lang="ja-JP" altLang="en-US" sz="2400" dirty="0">
                <a:solidFill>
                  <a:srgbClr val="000000"/>
                </a:solidFill>
              </a:rPr>
              <a:t>　　　　利用頻度、担当者、情報共有の方法、役割分担など</a:t>
            </a:r>
            <a:endParaRPr lang="en-US" altLang="ja-JP" sz="2400" dirty="0">
              <a:solidFill>
                <a:srgbClr val="000000"/>
              </a:solidFill>
            </a:endParaRPr>
          </a:p>
          <a:p>
            <a:endParaRPr lang="ja-JP" altLang="en-US" sz="2400" dirty="0">
              <a:solidFill>
                <a:srgbClr val="000000"/>
              </a:solidFill>
            </a:endParaRPr>
          </a:p>
        </p:txBody>
      </p:sp>
      <p:sp>
        <p:nvSpPr>
          <p:cNvPr id="2" name="スライド番号プレースホルダー 1">
            <a:extLst>
              <a:ext uri="{FF2B5EF4-FFF2-40B4-BE49-F238E27FC236}">
                <a16:creationId xmlns:a16="http://schemas.microsoft.com/office/drawing/2014/main" id="{F2A0B8C6-D0EC-81D6-DA51-74D98D4FFDFF}"/>
              </a:ext>
            </a:extLst>
          </p:cNvPr>
          <p:cNvSpPr>
            <a:spLocks noGrp="1"/>
          </p:cNvSpPr>
          <p:nvPr>
            <p:ph type="sldNum" sz="quarter" idx="12"/>
          </p:nvPr>
        </p:nvSpPr>
        <p:spPr/>
        <p:txBody>
          <a:bodyPr/>
          <a:lstStyle/>
          <a:p>
            <a:pPr>
              <a:defRPr/>
            </a:pPr>
            <a:fld id="{E1092D49-84C3-4752-8F4D-354FBC52CB74}" type="slidenum">
              <a:rPr lang="en-US" altLang="ja-JP" smtClean="0">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1353696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742104" y="692696"/>
            <a:ext cx="8420100" cy="792088"/>
          </a:xfrm>
        </p:spPr>
        <p:txBody>
          <a:bodyPr>
            <a:normAutofit/>
          </a:bodyPr>
          <a:lstStyle/>
          <a:p>
            <a:r>
              <a:rPr kumimoji="1" lang="ja-JP" altLang="en-US" dirty="0"/>
              <a:t>「</a:t>
            </a:r>
            <a:r>
              <a:rPr lang="ja-JP" altLang="en-US" dirty="0"/>
              <a:t>子どものライフステージと支援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104" y="2132856"/>
            <a:ext cx="8420100" cy="4243950"/>
          </a:xfrm>
        </p:spPr>
        <p:txBody>
          <a:bodyPr>
            <a:normAutofit/>
          </a:bodyPr>
          <a:lstStyle/>
          <a:p>
            <a:pPr marL="0" indent="0">
              <a:buNone/>
            </a:pPr>
            <a:r>
              <a:rPr lang="ja-JP" altLang="en-US" dirty="0"/>
              <a:t>子どものライフステージと支援 </a:t>
            </a:r>
            <a:endParaRPr lang="en-US" altLang="ja-JP" dirty="0"/>
          </a:p>
          <a:p>
            <a:r>
              <a:rPr kumimoji="1" lang="ja-JP" altLang="en-US" dirty="0"/>
              <a:t>児童期のライフステージとその時期のイベントを再確認する。</a:t>
            </a:r>
            <a:endParaRPr kumimoji="1" lang="en-US" altLang="ja-JP" dirty="0"/>
          </a:p>
          <a:p>
            <a:pPr lvl="1"/>
            <a:endParaRPr kumimoji="1" lang="en-US" altLang="ja-JP" dirty="0"/>
          </a:p>
          <a:p>
            <a:pPr lvl="1"/>
            <a:r>
              <a:rPr kumimoji="1" lang="ja-JP" altLang="en-US" dirty="0"/>
              <a:t>乳幼児期、学童期、思春期、青年期について再確認</a:t>
            </a:r>
            <a:endParaRPr kumimoji="1" lang="en-US" altLang="ja-JP" dirty="0"/>
          </a:p>
          <a:p>
            <a:pPr lvl="1"/>
            <a:endParaRPr kumimoji="1" lang="en-US" altLang="ja-JP" dirty="0"/>
          </a:p>
          <a:p>
            <a:pPr lvl="1"/>
            <a:r>
              <a:rPr kumimoji="1" lang="ja-JP" altLang="en-US" dirty="0"/>
              <a:t>育児、就園、就学、進級、進学、卒業、就職等について考える。</a:t>
            </a:r>
            <a:endParaRPr kumimoji="1" lang="en-US" altLang="ja-JP" dirty="0"/>
          </a:p>
        </p:txBody>
      </p:sp>
      <p:sp>
        <p:nvSpPr>
          <p:cNvPr id="4" name="スライド番号プレースホルダー 3">
            <a:extLst>
              <a:ext uri="{FF2B5EF4-FFF2-40B4-BE49-F238E27FC236}">
                <a16:creationId xmlns:a16="http://schemas.microsoft.com/office/drawing/2014/main" id="{FF232A68-1A62-DC72-3743-206AD822A52E}"/>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31</a:t>
            </a:fld>
            <a:endParaRPr lang="ja-JP" altLang="en-US">
              <a:solidFill>
                <a:prstClr val="black">
                  <a:tint val="75000"/>
                </a:prstClr>
              </a:solidFill>
            </a:endParaRPr>
          </a:p>
        </p:txBody>
      </p:sp>
    </p:spTree>
    <p:extLst>
      <p:ext uri="{BB962C8B-B14F-4D97-AF65-F5344CB8AC3E}">
        <p14:creationId xmlns:p14="http://schemas.microsoft.com/office/powerpoint/2010/main" val="1595004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グループ化 4"/>
          <p:cNvGrpSpPr>
            <a:grpSpLocks/>
          </p:cNvGrpSpPr>
          <p:nvPr/>
        </p:nvGrpSpPr>
        <p:grpSpPr bwMode="auto">
          <a:xfrm>
            <a:off x="541759" y="277813"/>
            <a:ext cx="9283435" cy="989012"/>
            <a:chOff x="323850" y="601663"/>
            <a:chExt cx="9099550" cy="989012"/>
          </a:xfrm>
        </p:grpSpPr>
        <p:sp>
          <p:nvSpPr>
            <p:cNvPr id="26641" name="AutoShape 2"/>
            <p:cNvSpPr>
              <a:spLocks noChangeArrowheads="1"/>
            </p:cNvSpPr>
            <p:nvPr/>
          </p:nvSpPr>
          <p:spPr bwMode="auto">
            <a:xfrm>
              <a:off x="323850" y="1231900"/>
              <a:ext cx="8569325" cy="358775"/>
            </a:xfrm>
            <a:prstGeom prst="parallelogram">
              <a:avLst>
                <a:gd name="adj" fmla="val 97530"/>
              </a:avLst>
            </a:prstGeom>
            <a:gradFill rotWithShape="1">
              <a:gsLst>
                <a:gs pos="0">
                  <a:srgbClr val="FFFFFF"/>
                </a:gs>
                <a:gs pos="100000">
                  <a:srgbClr val="FFBD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281" tIns="8888" rIns="74281" bIns="8888"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2400">
                <a:solidFill>
                  <a:srgbClr val="000000"/>
                </a:solidFill>
                <a:latin typeface="Times New Roman" pitchFamily="18" charset="0"/>
              </a:endParaRPr>
            </a:p>
          </p:txBody>
        </p:sp>
        <p:sp>
          <p:nvSpPr>
            <p:cNvPr id="26642" name="Text Box 12"/>
            <p:cNvSpPr txBox="1">
              <a:spLocks noChangeArrowheads="1"/>
            </p:cNvSpPr>
            <p:nvPr/>
          </p:nvSpPr>
          <p:spPr bwMode="auto">
            <a:xfrm>
              <a:off x="422275" y="601663"/>
              <a:ext cx="9001125" cy="584775"/>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dirty="0">
                  <a:solidFill>
                    <a:srgbClr val="000000"/>
                  </a:solidFill>
                  <a:latin typeface="Verdana" pitchFamily="34" charset="0"/>
                </a:rPr>
                <a:t>ライフステージを通して発達を支援する</a:t>
              </a:r>
            </a:p>
          </p:txBody>
        </p:sp>
      </p:grpSp>
      <p:sp>
        <p:nvSpPr>
          <p:cNvPr id="26627" name="テキスト ボックス 18"/>
          <p:cNvSpPr txBox="1">
            <a:spLocks noChangeArrowheads="1"/>
          </p:cNvSpPr>
          <p:nvPr/>
        </p:nvSpPr>
        <p:spPr bwMode="auto">
          <a:xfrm>
            <a:off x="1121363" y="1631950"/>
            <a:ext cx="76274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それぞれのステージにおける早期発見・早期対応</a:t>
            </a:r>
          </a:p>
        </p:txBody>
      </p:sp>
      <p:sp>
        <p:nvSpPr>
          <p:cNvPr id="26628" name="テキスト ボックス 50204"/>
          <p:cNvSpPr txBox="1">
            <a:spLocks noChangeArrowheads="1"/>
          </p:cNvSpPr>
          <p:nvPr/>
        </p:nvSpPr>
        <p:spPr bwMode="auto">
          <a:xfrm>
            <a:off x="1110986" y="2628900"/>
            <a:ext cx="817417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将来の自立に向けて、学童期、思春期・青年期の発達支援の重要性</a:t>
            </a:r>
          </a:p>
        </p:txBody>
      </p:sp>
      <p:sp>
        <p:nvSpPr>
          <p:cNvPr id="26629" name="テキスト ボックス 50207"/>
          <p:cNvSpPr txBox="1">
            <a:spLocks noChangeArrowheads="1"/>
          </p:cNvSpPr>
          <p:nvPr/>
        </p:nvSpPr>
        <p:spPr bwMode="auto">
          <a:xfrm>
            <a:off x="1191817" y="3582988"/>
            <a:ext cx="32528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子どもの状況を把握</a:t>
            </a:r>
          </a:p>
        </p:txBody>
      </p:sp>
      <p:sp>
        <p:nvSpPr>
          <p:cNvPr id="26630" name="右矢印 50208"/>
          <p:cNvSpPr>
            <a:spLocks noChangeArrowheads="1"/>
          </p:cNvSpPr>
          <p:nvPr/>
        </p:nvSpPr>
        <p:spPr bwMode="auto">
          <a:xfrm flipV="1">
            <a:off x="4796499" y="3716338"/>
            <a:ext cx="858176" cy="330200"/>
          </a:xfrm>
          <a:prstGeom prst="rightArrow">
            <a:avLst>
              <a:gd name="adj1" fmla="val 50000"/>
              <a:gd name="adj2" fmla="val 50113"/>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6631" name="テキスト ボックス 50209"/>
          <p:cNvSpPr txBox="1">
            <a:spLocks noChangeArrowheads="1"/>
          </p:cNvSpPr>
          <p:nvPr/>
        </p:nvSpPr>
        <p:spPr bwMode="auto">
          <a:xfrm>
            <a:off x="5752703" y="3321050"/>
            <a:ext cx="264687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知的機能の水準</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認知、行動の特性</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学習の特性</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興味や関心の対象</a:t>
            </a:r>
          </a:p>
        </p:txBody>
      </p:sp>
      <p:sp>
        <p:nvSpPr>
          <p:cNvPr id="26632" name="テキスト ボックス 50210"/>
          <p:cNvSpPr txBox="1">
            <a:spLocks noChangeArrowheads="1"/>
          </p:cNvSpPr>
          <p:nvPr/>
        </p:nvSpPr>
        <p:spPr bwMode="auto">
          <a:xfrm>
            <a:off x="1255507" y="4221164"/>
            <a:ext cx="3212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800">
                <a:solidFill>
                  <a:srgbClr val="000000"/>
                </a:solidFill>
              </a:rPr>
              <a:t>学校、教師との連携</a:t>
            </a:r>
          </a:p>
        </p:txBody>
      </p:sp>
      <p:sp>
        <p:nvSpPr>
          <p:cNvPr id="26633" name="テキスト ボックス 50211"/>
          <p:cNvSpPr txBox="1">
            <a:spLocks noChangeArrowheads="1"/>
          </p:cNvSpPr>
          <p:nvPr/>
        </p:nvSpPr>
        <p:spPr bwMode="auto">
          <a:xfrm>
            <a:off x="1754188" y="4891182"/>
            <a:ext cx="44326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学校での具体的な支援への対応</a:t>
            </a:r>
            <a:endParaRPr lang="en-US" altLang="ja-JP" sz="2400">
              <a:solidFill>
                <a:srgbClr val="000000"/>
              </a:solidFill>
            </a:endParaRPr>
          </a:p>
        </p:txBody>
      </p:sp>
      <p:sp>
        <p:nvSpPr>
          <p:cNvPr id="26634" name="テキスト ボックス 50212"/>
          <p:cNvSpPr txBox="1">
            <a:spLocks noChangeArrowheads="1"/>
          </p:cNvSpPr>
          <p:nvPr/>
        </p:nvSpPr>
        <p:spPr bwMode="auto">
          <a:xfrm>
            <a:off x="1891772" y="5353145"/>
            <a:ext cx="2249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b="1">
                <a:solidFill>
                  <a:srgbClr val="000000"/>
                </a:solidFill>
              </a:rPr>
              <a:t>二次障害を防ぐ</a:t>
            </a:r>
          </a:p>
        </p:txBody>
      </p:sp>
      <p:sp>
        <p:nvSpPr>
          <p:cNvPr id="26635" name="右矢印 50213"/>
          <p:cNvSpPr>
            <a:spLocks noChangeArrowheads="1"/>
          </p:cNvSpPr>
          <p:nvPr/>
        </p:nvSpPr>
        <p:spPr bwMode="auto">
          <a:xfrm>
            <a:off x="4664083" y="5441950"/>
            <a:ext cx="429948" cy="230188"/>
          </a:xfrm>
          <a:prstGeom prst="rightArrow">
            <a:avLst>
              <a:gd name="adj1" fmla="val 50000"/>
              <a:gd name="adj2" fmla="val 5024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6636" name="テキスト ボックス 50214"/>
          <p:cNvSpPr txBox="1">
            <a:spLocks noChangeArrowheads="1"/>
          </p:cNvSpPr>
          <p:nvPr/>
        </p:nvSpPr>
        <p:spPr bwMode="auto">
          <a:xfrm>
            <a:off x="5888567" y="5353145"/>
            <a:ext cx="26837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自尊感情を高める</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自分のよさに気づく</a:t>
            </a:r>
          </a:p>
        </p:txBody>
      </p:sp>
      <p:sp>
        <p:nvSpPr>
          <p:cNvPr id="26637" name="テキスト ボックス 50215"/>
          <p:cNvSpPr txBox="1">
            <a:spLocks noChangeArrowheads="1"/>
          </p:cNvSpPr>
          <p:nvPr/>
        </p:nvSpPr>
        <p:spPr bwMode="auto">
          <a:xfrm>
            <a:off x="1766232" y="6169120"/>
            <a:ext cx="4062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自己理解を深めるための支援</a:t>
            </a:r>
          </a:p>
        </p:txBody>
      </p:sp>
      <p:pic>
        <p:nvPicPr>
          <p:cNvPr id="26638" name="Picture 4" descr="C:\Users\kirara\AppData\Local\Microsoft\Windows\Temporary Internet Files\Content.IE5\VN5293TY\lgi01a2014041418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229" y="1619252"/>
            <a:ext cx="624284"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9" name="Picture 4" descr="C:\Users\kirara\AppData\Local\Microsoft\Windows\Temporary Internet Files\Content.IE5\VN5293TY\lgi01a2014041418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716" y="2689225"/>
            <a:ext cx="62428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角丸四角形 23"/>
          <p:cNvSpPr/>
          <p:nvPr/>
        </p:nvSpPr>
        <p:spPr bwMode="auto">
          <a:xfrm>
            <a:off x="5654680" y="3284538"/>
            <a:ext cx="3121422" cy="1657350"/>
          </a:xfrm>
          <a:prstGeom prst="roundRect">
            <a:avLst/>
          </a:prstGeom>
          <a:no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fontAlgn="base">
              <a:spcBef>
                <a:spcPct val="0"/>
              </a:spcBef>
              <a:spcAft>
                <a:spcPct val="0"/>
              </a:spcAft>
              <a:defRPr/>
            </a:pPr>
            <a:endParaRPr kumimoji="0" lang="ja-JP" altLang="en-US" sz="4000">
              <a:solidFill>
                <a:srgbClr val="000000"/>
              </a:solidFill>
            </a:endParaRPr>
          </a:p>
        </p:txBody>
      </p:sp>
      <p:sp>
        <p:nvSpPr>
          <p:cNvPr id="2" name="スライド番号プレースホルダー 1">
            <a:extLst>
              <a:ext uri="{FF2B5EF4-FFF2-40B4-BE49-F238E27FC236}">
                <a16:creationId xmlns:a16="http://schemas.microsoft.com/office/drawing/2014/main" id="{03E05035-2739-B132-8384-49BDDFC4D5EC}"/>
              </a:ext>
            </a:extLst>
          </p:cNvPr>
          <p:cNvSpPr>
            <a:spLocks noGrp="1"/>
          </p:cNvSpPr>
          <p:nvPr>
            <p:ph type="sldNum" sz="quarter" idx="12"/>
          </p:nvPr>
        </p:nvSpPr>
        <p:spPr/>
        <p:txBody>
          <a:bodyPr/>
          <a:lstStyle/>
          <a:p>
            <a:pPr>
              <a:defRPr/>
            </a:pPr>
            <a:fld id="{A1FB5DF6-1505-4C20-AB11-4B5C5FDD7159}" type="slidenum">
              <a:rPr lang="ja-JP" altLang="en-US" smtClean="0">
                <a:solidFill>
                  <a:srgbClr val="000000"/>
                </a:solidFill>
              </a:rPr>
              <a:pPr>
                <a:defRPr/>
              </a:pPr>
              <a:t>32</a:t>
            </a:fld>
            <a:endParaRPr lang="en-US">
              <a:solidFill>
                <a:srgbClr val="000000"/>
              </a:solidFill>
            </a:endParaRPr>
          </a:p>
        </p:txBody>
      </p:sp>
    </p:spTree>
    <p:extLst>
      <p:ext uri="{BB962C8B-B14F-4D97-AF65-F5344CB8AC3E}">
        <p14:creationId xmlns:p14="http://schemas.microsoft.com/office/powerpoint/2010/main" val="2441526472"/>
      </p:ext>
    </p:extLst>
  </p:cSld>
  <p:clrMapOvr>
    <a:masterClrMapping/>
  </p:clrMapOvr>
  <p:transition spd="slow">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40532" y="97140"/>
            <a:ext cx="8424936" cy="4191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ja-JP" altLang="en-US" sz="2800" dirty="0"/>
              <a:t>ライフステージと各時期の中心的な課題（障害児・者の例）</a:t>
            </a:r>
            <a:endParaRPr lang="ja-JP" altLang="en-US" sz="1600" dirty="0">
              <a:latin typeface="ＭＳ Ｐゴシック" charset="-128"/>
            </a:endParaRPr>
          </a:p>
        </p:txBody>
      </p:sp>
      <p:graphicFrame>
        <p:nvGraphicFramePr>
          <p:cNvPr id="47182" name="Group 78"/>
          <p:cNvGraphicFramePr>
            <a:graphicFrameLocks noGrp="1"/>
          </p:cNvGraphicFramePr>
          <p:nvPr>
            <p:extLst>
              <p:ext uri="{D42A27DB-BD31-4B8C-83A1-F6EECF244321}">
                <p14:modId xmlns:p14="http://schemas.microsoft.com/office/powerpoint/2010/main" val="3736467513"/>
              </p:ext>
            </p:extLst>
          </p:nvPr>
        </p:nvGraphicFramePr>
        <p:xfrm>
          <a:off x="416496" y="620688"/>
          <a:ext cx="8933101" cy="5923920"/>
        </p:xfrm>
        <a:graphic>
          <a:graphicData uri="http://schemas.openxmlformats.org/drawingml/2006/table">
            <a:tbl>
              <a:tblPr>
                <a:tableStyleId>{16D9F66E-5EB9-4882-86FB-DCBF35E3C3E4}</a:tableStyleId>
              </a:tblPr>
              <a:tblGrid>
                <a:gridCol w="864096">
                  <a:extLst>
                    <a:ext uri="{9D8B030D-6E8A-4147-A177-3AD203B41FA5}">
                      <a16:colId xmlns:a16="http://schemas.microsoft.com/office/drawing/2014/main" val="20000"/>
                    </a:ext>
                  </a:extLst>
                </a:gridCol>
                <a:gridCol w="160056">
                  <a:extLst>
                    <a:ext uri="{9D8B030D-6E8A-4147-A177-3AD203B41FA5}">
                      <a16:colId xmlns:a16="http://schemas.microsoft.com/office/drawing/2014/main" val="4115813322"/>
                    </a:ext>
                  </a:extLst>
                </a:gridCol>
                <a:gridCol w="2414072">
                  <a:extLst>
                    <a:ext uri="{9D8B030D-6E8A-4147-A177-3AD203B41FA5}">
                      <a16:colId xmlns:a16="http://schemas.microsoft.com/office/drawing/2014/main" val="20001"/>
                    </a:ext>
                  </a:extLst>
                </a:gridCol>
                <a:gridCol w="3296091">
                  <a:extLst>
                    <a:ext uri="{9D8B030D-6E8A-4147-A177-3AD203B41FA5}">
                      <a16:colId xmlns:a16="http://schemas.microsoft.com/office/drawing/2014/main" val="20002"/>
                    </a:ext>
                  </a:extLst>
                </a:gridCol>
                <a:gridCol w="2198786">
                  <a:extLst>
                    <a:ext uri="{9D8B030D-6E8A-4147-A177-3AD203B41FA5}">
                      <a16:colId xmlns:a16="http://schemas.microsoft.com/office/drawing/2014/main" val="2726978295"/>
                    </a:ext>
                  </a:extLst>
                </a:gridCol>
              </a:tblGrid>
              <a:tr h="36004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胎生期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胎生期における母親の不安への支援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0"/>
                  </a:ext>
                </a:extLst>
              </a:tr>
              <a:tr h="35432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新生児期</a:t>
                      </a:r>
                      <a:r>
                        <a:rPr kumimoji="1" lang="ja-JP" altLang="en-US" sz="1100" u="none" strike="noStrike" cap="none" normalizeH="0" baseline="0" dirty="0">
                          <a:ln>
                            <a:noFill/>
                          </a:ln>
                          <a:effectLst/>
                        </a:rPr>
                        <a:t>（おおよそ２ か月まで）</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先天性障害の告知とフォロー、治療・訓練の方針提示、家族への支援</a:t>
                      </a:r>
                      <a:endParaRPr kumimoji="1" lang="en-US" altLang="ja-JP"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1"/>
                  </a:ext>
                </a:extLst>
              </a:tr>
              <a:tr h="46800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乳児期</a:t>
                      </a:r>
                      <a:r>
                        <a:rPr kumimoji="1" lang="ja-JP" altLang="en-US" sz="1100" u="none" strike="noStrike" cap="none" normalizeH="0" baseline="0" dirty="0">
                          <a:ln>
                            <a:noFill/>
                          </a:ln>
                          <a:effectLst/>
                        </a:rPr>
                        <a:t>（主として０～３歳未満）</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400" u="none" strike="noStrike" cap="none" normalizeH="0" baseline="0" dirty="0">
                          <a:ln>
                            <a:noFill/>
                          </a:ln>
                          <a:effectLst/>
                        </a:rPr>
                        <a:t>健康診査後のフォロー、家庭における子育て、機能訓練、豊かな感覚的な遊びの体験、親子療育の開始、家族の障害受容のための支援</a:t>
                      </a:r>
                      <a:endParaRPr kumimoji="1" lang="en-US" altLang="ja-JP"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2"/>
                  </a:ext>
                </a:extLst>
              </a:tr>
              <a:tr h="468000">
                <a:tc rowSpan="2"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幼児期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rowSpan="2" hMerge="1">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（主として３歳～５歳未満）</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発達段階に応じた遊びを通した達成感の経験、集団での療育、地域の集団への参加の可能性、子どもに応じた複数の発達アセスメント</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b"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3"/>
                  </a:ext>
                </a:extLst>
              </a:tr>
              <a:tr h="468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（主として５歳～就学まで）</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u="none" strike="noStrike" cap="none" normalizeH="0" baseline="0" dirty="0">
                          <a:ln>
                            <a:noFill/>
                          </a:ln>
                          <a:effectLst/>
                        </a:rPr>
                        <a:t>就学に向けての支援、豊かな遊びを通した対人関係の構築と生活体験の広がり</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4"/>
                  </a:ext>
                </a:extLst>
              </a:tr>
              <a:tr h="579120">
                <a:tc grid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学童期</a:t>
                      </a:r>
                      <a:r>
                        <a:rPr kumimoji="1" lang="ja-JP" altLang="en-US" sz="1100" u="none" strike="noStrike" cap="none" normalizeH="0" baseline="0" dirty="0">
                          <a:ln>
                            <a:noFill/>
                          </a:ln>
                          <a:effectLst/>
                        </a:rPr>
                        <a:t>（主として就学～１２歳まで）</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能力に応じた臨機応変かつ適切な教育の提供、将来に向けて必要な生活体験、性教育、意思表現及び意思表明の機会、進学に向けた支援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5"/>
                  </a:ext>
                </a:extLst>
              </a:tr>
              <a:tr h="447248">
                <a:tc gridSpan="3">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思春期</a:t>
                      </a:r>
                      <a:r>
                        <a:rPr kumimoji="1" lang="ja-JP" altLang="en-US" sz="1100" b="0" i="0" u="none" strike="noStrike" kern="1200" cap="none" spc="0" normalizeH="0" baseline="0" noProof="0" dirty="0">
                          <a:ln>
                            <a:noFill/>
                          </a:ln>
                          <a:solidFill>
                            <a:srgbClr val="000000"/>
                          </a:solidFill>
                          <a:effectLst/>
                          <a:uLnTx/>
                          <a:uFillTx/>
                          <a:latin typeface="+mn-lt"/>
                          <a:ea typeface="+mn-ea"/>
                          <a:cs typeface="+mn-cs"/>
                        </a:rPr>
                        <a:t>（主として１３歳～１７歳）</a:t>
                      </a:r>
                      <a:endParaRPr kumimoji="1" lang="ja-JP" altLang="en-US" sz="1800" b="0" i="0" u="none" strike="noStrike" kern="1200" cap="none" spc="0" normalizeH="0" baseline="0" noProof="0" dirty="0">
                        <a:ln>
                          <a:noFill/>
                        </a:ln>
                        <a:solidFill>
                          <a:srgbClr val="000000"/>
                        </a:solidFill>
                        <a:effectLst/>
                        <a:uLnTx/>
                        <a:uFillTx/>
                        <a:latin typeface="HGP創英ﾌﾟﾚｾﾞﾝｽEB" pitchFamily="18" charset="-128"/>
                        <a:ea typeface="HGP創英ﾌﾟﾚｾﾞﾝｽEB" pitchFamily="18" charset="-128"/>
                        <a:cs typeface="+mn-cs"/>
                      </a:endParaRPr>
                    </a:p>
                  </a:txBody>
                  <a:tcPr anchor="ctr" horzOverflow="overflow">
                    <a:solidFill>
                      <a:srgbClr val="D6FCD4"/>
                    </a:solidFill>
                  </a:tcPr>
                </a:tc>
                <a:tc hMerge="1">
                  <a:txBody>
                    <a:bodyPr/>
                    <a:lstStyle/>
                    <a:p>
                      <a:endParaRPr kumimoji="1" lang="ja-JP" altLang="en-US"/>
                    </a:p>
                  </a:txBody>
                  <a:tcPr/>
                </a:tc>
                <a:tc hMerge="1">
                  <a:txBody>
                    <a:bodyPr/>
                    <a:lstStyle/>
                    <a:p>
                      <a:endParaRPr kumimoji="1" lang="ja-JP" altLang="en-US"/>
                    </a:p>
                  </a:txBody>
                  <a:tcPr/>
                </a:tc>
                <a:tc vMerge="1">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卒業後に向けた就労体験生活体験、移行支援</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794532645"/>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青年期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a:ln>
                            <a:noFill/>
                          </a:ln>
                          <a:effectLst/>
                        </a:rPr>
                        <a:t>前期</a:t>
                      </a:r>
                      <a:r>
                        <a:rPr kumimoji="1" lang="ja-JP" altLang="en-US" sz="1100" u="none" strike="noStrike" cap="none" normalizeH="0" baseline="0">
                          <a:ln>
                            <a:noFill/>
                          </a:ln>
                          <a:effectLst/>
                        </a:rPr>
                        <a:t>（主として１８～</a:t>
                      </a:r>
                      <a:r>
                        <a:rPr kumimoji="1" lang="en-US" altLang="ja-JP" sz="1100" u="none" strike="noStrike" cap="none" normalizeH="0" baseline="0">
                          <a:ln>
                            <a:noFill/>
                          </a:ln>
                          <a:effectLst/>
                        </a:rPr>
                        <a:t>20</a:t>
                      </a:r>
                      <a:r>
                        <a:rPr kumimoji="1" lang="ja-JP" altLang="en-US" sz="1100" u="none" strike="noStrike" cap="none" normalizeH="0" baseline="0">
                          <a:ln>
                            <a:noFill/>
                          </a:ln>
                          <a:effectLst/>
                        </a:rPr>
                        <a:t>歳）</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（主として１８～</a:t>
                      </a:r>
                      <a:r>
                        <a:rPr kumimoji="1" lang="en-US" altLang="ja-JP" sz="1100" u="none" strike="noStrike" cap="none" normalizeH="0" baseline="0" dirty="0">
                          <a:ln>
                            <a:noFill/>
                          </a:ln>
                          <a:effectLst/>
                        </a:rPr>
                        <a:t>20</a:t>
                      </a:r>
                      <a:r>
                        <a:rPr kumimoji="1" lang="ja-JP" altLang="en-US" sz="1100" u="none" strike="noStrike" cap="none" normalizeH="0" baseline="0" dirty="0">
                          <a:ln>
                            <a:noFill/>
                          </a:ln>
                          <a:effectLst/>
                        </a:rPr>
                        <a:t>歳）</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u="none" strike="noStrike" cap="none" normalizeH="0" baseline="0" dirty="0">
                          <a:ln>
                            <a:noFill/>
                          </a:ln>
                          <a:effectLst/>
                        </a:rPr>
                        <a:t>地域・就労定着支援、本人のストレングスを活かした本格的な相談支援の開始</a:t>
                      </a:r>
                      <a:endParaRPr kumimoji="1" lang="ja-JP" altLang="en-US" sz="14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6"/>
                  </a:ext>
                </a:extLst>
              </a:tr>
              <a:tr h="468000">
                <a:tc vMerge="1">
                  <a:txBody>
                    <a:bodyPr/>
                    <a:lstStyle/>
                    <a:p>
                      <a:endParaRPr kumimoji="1" lang="ja-JP" altLang="en-US"/>
                    </a:p>
                  </a:txBody>
                  <a:tcPr/>
                </a:tc>
                <a:tc gridSpan="2">
                  <a:txBody>
                    <a:bodyPr/>
                    <a:lstStyle/>
                    <a:p>
                      <a:r>
                        <a:rPr kumimoji="1" lang="ja-JP" altLang="en-US" sz="1800" u="none" strike="noStrike" cap="none" normalizeH="0" baseline="0">
                          <a:ln>
                            <a:noFill/>
                          </a:ln>
                          <a:effectLst/>
                        </a:rPr>
                        <a:t>後期</a:t>
                      </a:r>
                      <a:r>
                        <a:rPr kumimoji="1" lang="ja-JP" altLang="en-US" sz="1100" u="none" strike="noStrike" cap="none" normalizeH="0" baseline="0">
                          <a:ln>
                            <a:noFill/>
                          </a:ln>
                          <a:effectLst/>
                        </a:rPr>
                        <a:t>（主として２０歳代）</a:t>
                      </a:r>
                      <a:endParaRPr kumimoji="1" lang="ja-JP" altLang="en-US"/>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（主として２０歳代）</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余暇・休日の過ごし方、適切な就労先の見直し、一人暮らしへの支援、本格的な意思決定支援の開始及び自己決定された暮らしの提供</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7"/>
                  </a:ext>
                </a:extLst>
              </a:tr>
              <a:tr h="468000">
                <a:tc row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成人期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a:ln>
                            <a:noFill/>
                          </a:ln>
                          <a:effectLst/>
                        </a:rPr>
                        <a:t>前期</a:t>
                      </a:r>
                      <a:r>
                        <a:rPr kumimoji="1" lang="ja-JP" altLang="en-US" sz="1100" u="none" strike="noStrike" cap="none" normalizeH="0" baseline="0">
                          <a:ln>
                            <a:noFill/>
                          </a:ln>
                          <a:effectLst/>
                        </a:rPr>
                        <a:t>（主として３０～４０歳代）</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（主として３０～４０歳代）</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地域のイベントへの参加、地域での居場所づくり、趣味を増やすための支援</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8"/>
                  </a:ext>
                </a:extLst>
              </a:tr>
              <a:tr h="468000">
                <a:tc vMerge="1">
                  <a:txBody>
                    <a:bodyPr/>
                    <a:lstStyle/>
                    <a:p>
                      <a:endParaRPr kumimoji="1" lang="ja-JP" altLang="en-US"/>
                    </a:p>
                  </a:txBody>
                  <a:tcPr/>
                </a:tc>
                <a:tc gridSpan="2">
                  <a:txBody>
                    <a:bodyPr/>
                    <a:lstStyle/>
                    <a:p>
                      <a:r>
                        <a:rPr kumimoji="1" lang="ja-JP" altLang="en-US" sz="1800" u="none" strike="noStrike" cap="none" normalizeH="0" baseline="0">
                          <a:ln>
                            <a:noFill/>
                          </a:ln>
                          <a:effectLst/>
                        </a:rPr>
                        <a:t>中期</a:t>
                      </a:r>
                      <a:r>
                        <a:rPr kumimoji="1" lang="ja-JP" altLang="en-US" sz="1100" u="none" strike="noStrike" cap="none" normalizeH="0" baseline="0">
                          <a:ln>
                            <a:noFill/>
                          </a:ln>
                          <a:effectLst/>
                        </a:rPr>
                        <a:t>（主として５０歳代～６５歳未満）</a:t>
                      </a:r>
                      <a:endParaRPr kumimoji="1" lang="ja-JP" altLang="en-US"/>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中期</a:t>
                      </a:r>
                      <a:r>
                        <a:rPr kumimoji="1" lang="ja-JP" altLang="en-US" sz="1100" u="none" strike="noStrike" cap="none" normalizeH="0" baseline="0" dirty="0">
                          <a:ln>
                            <a:noFill/>
                          </a:ln>
                          <a:effectLst/>
                        </a:rPr>
                        <a:t>（主として５０歳代～６５歳未満）</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体力と本人の意欲に応じた生活の見直し、高齢期に向けた準備、保護者が後期高齢の年齢になっていることへの対応</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9"/>
                  </a:ext>
                </a:extLst>
              </a:tr>
              <a:tr h="468000">
                <a:tc vMerge="1">
                  <a:txBody>
                    <a:bodyPr/>
                    <a:lstStyle/>
                    <a:p>
                      <a:endParaRPr kumimoji="1" lang="ja-JP" altLang="en-US"/>
                    </a:p>
                  </a:txBody>
                  <a:tcPr/>
                </a:tc>
                <a:tc gridSpan="2">
                  <a:txBody>
                    <a:bodyPr/>
                    <a:lstStyle/>
                    <a:p>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dirty="0"/>
                    </a:p>
                  </a:txBody>
                  <a:tcPr anchor="ctr" horzOverflow="overflow">
                    <a:solidFill>
                      <a:srgbClr val="D6FCD4"/>
                    </a:solidFill>
                  </a:tcPr>
                </a:tc>
                <a:tc hMerge="1">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介護との連携、自己決定された暮らしが継続されているかのチェック</a:t>
                      </a: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10"/>
                  </a:ext>
                </a:extLst>
              </a:tr>
            </a:tbl>
          </a:graphicData>
        </a:graphic>
      </p:graphicFrame>
      <p:sp>
        <p:nvSpPr>
          <p:cNvPr id="2" name="スライド番号プレースホルダー 1">
            <a:extLst>
              <a:ext uri="{FF2B5EF4-FFF2-40B4-BE49-F238E27FC236}">
                <a16:creationId xmlns:a16="http://schemas.microsoft.com/office/drawing/2014/main" id="{7B775D10-3F71-1E9C-29B7-941EF6D63C8C}"/>
              </a:ext>
            </a:extLst>
          </p:cNvPr>
          <p:cNvSpPr>
            <a:spLocks noGrp="1"/>
          </p:cNvSpPr>
          <p:nvPr>
            <p:ph type="sldNum" sz="quarter" idx="12"/>
          </p:nvPr>
        </p:nvSpPr>
        <p:spPr/>
        <p:txBody>
          <a:bodyPr/>
          <a:lstStyle/>
          <a:p>
            <a:pPr>
              <a:defRPr/>
            </a:pPr>
            <a:fld id="{480FFB14-990F-44A1-A7CB-A0E8C4A1AA1F}" type="slidenum">
              <a:rPr lang="en-US" altLang="ja-JP" smtClean="0">
                <a:solidFill>
                  <a:srgbClr val="000000"/>
                </a:solidFill>
              </a:rPr>
              <a:pPr>
                <a:defRPr/>
              </a:pPr>
              <a:t>33</a:t>
            </a:fld>
            <a:endParaRPr lang="en-US" altLang="ja-JP">
              <a:solidFill>
                <a:srgbClr val="000000"/>
              </a:solidFill>
            </a:endParaRPr>
          </a:p>
        </p:txBody>
      </p:sp>
    </p:spTree>
    <p:extLst>
      <p:ext uri="{BB962C8B-B14F-4D97-AF65-F5344CB8AC3E}">
        <p14:creationId xmlns:p14="http://schemas.microsoft.com/office/powerpoint/2010/main" val="3352433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679604" y="278481"/>
            <a:ext cx="8640959"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就学前のライフステージに沿った発達の特徴</a:t>
            </a:r>
            <a:endParaRPr kumimoji="0" lang="en-US" altLang="ja-JP" sz="3323" spc="-92" dirty="0">
              <a:solidFill>
                <a:srgbClr val="000000"/>
              </a:solidFill>
              <a:latin typeface="Calibri"/>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688339384"/>
              </p:ext>
            </p:extLst>
          </p:nvPr>
        </p:nvGraphicFramePr>
        <p:xfrm>
          <a:off x="319564" y="808343"/>
          <a:ext cx="9266872" cy="5668681"/>
        </p:xfrm>
        <a:graphic>
          <a:graphicData uri="http://schemas.openxmlformats.org/drawingml/2006/table">
            <a:tbl>
              <a:tblPr/>
              <a:tblGrid>
                <a:gridCol w="1338027">
                  <a:extLst>
                    <a:ext uri="{9D8B030D-6E8A-4147-A177-3AD203B41FA5}">
                      <a16:colId xmlns:a16="http://schemas.microsoft.com/office/drawing/2014/main" val="20000"/>
                    </a:ext>
                  </a:extLst>
                </a:gridCol>
                <a:gridCol w="7928845">
                  <a:extLst>
                    <a:ext uri="{9D8B030D-6E8A-4147-A177-3AD203B41FA5}">
                      <a16:colId xmlns:a16="http://schemas.microsoft.com/office/drawing/2014/main" val="20001"/>
                    </a:ext>
                  </a:extLst>
                </a:gridCol>
              </a:tblGrid>
              <a:tr h="720080">
                <a:tc>
                  <a:txBody>
                    <a:bodyPr/>
                    <a:lstStyle/>
                    <a:p>
                      <a:pPr algn="ctr">
                        <a:spcAft>
                          <a:spcPts val="0"/>
                        </a:spcAft>
                      </a:pPr>
                      <a:r>
                        <a:rPr lang="ja-JP" sz="15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en-US" sz="1700" kern="100" dirty="0">
                          <a:latin typeface="+mn-ea"/>
                          <a:ea typeface="+mn-ea"/>
                          <a:cs typeface="Times New Roman"/>
                        </a:rPr>
                        <a:t>　　　　乳児</a:t>
                      </a:r>
                      <a:r>
                        <a:rPr lang="ja-JP" altLang="ja-JP" sz="1700" kern="100" dirty="0">
                          <a:latin typeface="+mn-ea"/>
                          <a:ea typeface="+mn-ea"/>
                          <a:cs typeface="Times New Roman"/>
                        </a:rPr>
                        <a:t>期　</a:t>
                      </a:r>
                      <a:r>
                        <a:rPr lang="ja-JP" altLang="en-US" sz="1700" kern="100" dirty="0">
                          <a:latin typeface="+mn-ea"/>
                          <a:ea typeface="+mn-ea"/>
                          <a:cs typeface="Times New Roman"/>
                        </a:rPr>
                        <a:t>　　　　　　　　　　　　　　幼児前</a:t>
                      </a:r>
                      <a:r>
                        <a:rPr lang="ja-JP" altLang="ja-JP" sz="1700" kern="100" dirty="0">
                          <a:latin typeface="+mn-ea"/>
                          <a:ea typeface="+mn-ea"/>
                          <a:cs typeface="Times New Roman"/>
                        </a:rPr>
                        <a:t>期　</a:t>
                      </a:r>
                      <a:r>
                        <a:rPr lang="ja-JP" altLang="en-US" sz="1700" kern="100" dirty="0">
                          <a:latin typeface="+mn-ea"/>
                          <a:ea typeface="+mn-ea"/>
                          <a:cs typeface="Times New Roman"/>
                        </a:rPr>
                        <a:t>　　　　　　幼児後期</a:t>
                      </a:r>
                      <a:endParaRPr lang="ja-JP"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2208">
                <a:tc>
                  <a:txBody>
                    <a:bodyPr/>
                    <a:lstStyle/>
                    <a:p>
                      <a:pPr algn="ctr">
                        <a:spcAft>
                          <a:spcPts val="0"/>
                        </a:spcAft>
                      </a:pPr>
                      <a:r>
                        <a:rPr lang="ja-JP" sz="1700" kern="100" dirty="0">
                          <a:latin typeface="+mn-ea"/>
                          <a:ea typeface="+mn-ea"/>
                          <a:cs typeface="Times New Roman"/>
                        </a:rPr>
                        <a:t>発達</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700" kern="100" dirty="0">
                          <a:latin typeface="+mn-ea"/>
                          <a:ea typeface="+mn-ea"/>
                          <a:cs typeface="Times New Roman"/>
                        </a:rPr>
                        <a:t>　・快適な生活リズム、環境づくり</a:t>
                      </a:r>
                      <a:r>
                        <a:rPr lang="en-US" altLang="ja-JP" sz="1700" kern="100" dirty="0">
                          <a:latin typeface="+mn-ea"/>
                          <a:ea typeface="+mn-ea"/>
                          <a:cs typeface="Times New Roman"/>
                        </a:rPr>
                        <a:t> </a:t>
                      </a:r>
                      <a:endParaRPr lang="ja-JP"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・子どもの成長のひとつ一つがイベント</a:t>
                      </a:r>
                      <a:endParaRPr lang="ja-JP" sz="1700" kern="100" dirty="0">
                        <a:latin typeface="+mn-ea"/>
                        <a:ea typeface="+mn-ea"/>
                        <a:cs typeface="Times New Roman"/>
                      </a:endParaRPr>
                    </a:p>
                    <a:p>
                      <a:pPr indent="571500" algn="just">
                        <a:spcAft>
                          <a:spcPts val="0"/>
                        </a:spcAft>
                      </a:pPr>
                      <a:r>
                        <a:rPr lang="ja-JP" altLang="en-US" sz="1700" kern="100" dirty="0">
                          <a:latin typeface="+mn-ea"/>
                          <a:ea typeface="+mn-ea"/>
                          <a:cs typeface="Times New Roman"/>
                        </a:rPr>
                        <a:t>・快適な生活リズム、環境づくり</a:t>
                      </a:r>
                      <a:endParaRPr lang="ja-JP" sz="1700" kern="100" dirty="0">
                        <a:latin typeface="+mn-ea"/>
                        <a:ea typeface="+mn-ea"/>
                        <a:cs typeface="Times New Roman"/>
                      </a:endParaRP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保育所などでの集団生活スタート</a:t>
                      </a:r>
                      <a:endParaRPr lang="ja-JP" sz="1700" kern="100" dirty="0">
                        <a:latin typeface="+mn-ea"/>
                        <a:ea typeface="+mn-ea"/>
                        <a:cs typeface="Times New Roman"/>
                      </a:endParaRPr>
                    </a:p>
                    <a:p>
                      <a:pPr marL="0" indent="1617663"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基本的生活習慣が身につく</a:t>
                      </a:r>
                      <a:endParaRPr lang="en-US" altLang="ja-JP" sz="1700" kern="100" dirty="0">
                        <a:latin typeface="+mn-ea"/>
                        <a:ea typeface="+mn-ea"/>
                        <a:cs typeface="Times New Roman"/>
                      </a:endParaRPr>
                    </a:p>
                    <a:p>
                      <a:pPr indent="18288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・自己表現方法の獲得</a:t>
                      </a:r>
                    </a:p>
                    <a:p>
                      <a:pPr marL="0" indent="3233738"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日常生活動作の確立</a:t>
                      </a:r>
                      <a:endParaRPr lang="en-US" altLang="ja-JP" sz="1700" kern="100" dirty="0">
                        <a:latin typeface="+mn-ea"/>
                        <a:ea typeface="+mn-ea"/>
                        <a:cs typeface="Times New Roman"/>
                      </a:endParaRPr>
                    </a:p>
                    <a:p>
                      <a:pPr marL="0" indent="3948113" algn="just">
                        <a:spcAft>
                          <a:spcPts val="0"/>
                        </a:spcAft>
                      </a:pPr>
                      <a:r>
                        <a:rPr lang="ja-JP" altLang="en-US" sz="1700" kern="100" dirty="0">
                          <a:latin typeface="+mn-ea"/>
                          <a:ea typeface="+mn-ea"/>
                          <a:cs typeface="Times New Roman"/>
                        </a:rPr>
                        <a:t>・幼稚園などでの集団生活スタート</a:t>
                      </a:r>
                      <a:endParaRPr lang="en-US" altLang="ja-JP" sz="1700" kern="100" dirty="0">
                        <a:latin typeface="+mn-ea"/>
                        <a:ea typeface="+mn-ea"/>
                        <a:cs typeface="Times New Roman"/>
                      </a:endParaRPr>
                    </a:p>
                    <a:p>
                      <a:pPr marL="0" indent="5386388" algn="just">
                        <a:spcAft>
                          <a:spcPts val="0"/>
                        </a:spcAft>
                      </a:pPr>
                      <a:r>
                        <a:rPr lang="ja-JP" altLang="en-US" sz="1700" kern="100" dirty="0">
                          <a:latin typeface="+mn-ea"/>
                          <a:ea typeface="+mn-ea"/>
                          <a:cs typeface="Times New Roman"/>
                        </a:rPr>
                        <a:t>・自己主張</a:t>
                      </a:r>
                      <a:endParaRPr lang="en-US" altLang="ja-JP" sz="1700" kern="100" dirty="0">
                        <a:latin typeface="+mn-ea"/>
                        <a:ea typeface="+mn-ea"/>
                        <a:cs typeface="Times New Roman"/>
                      </a:endParaRPr>
                    </a:p>
                    <a:p>
                      <a:pPr marL="0" indent="5653088" algn="just">
                        <a:spcAft>
                          <a:spcPts val="0"/>
                        </a:spcAft>
                      </a:pPr>
                      <a:r>
                        <a:rPr lang="ja-JP" altLang="en-US" sz="1700" kern="100" dirty="0">
                          <a:latin typeface="+mn-ea"/>
                          <a:ea typeface="+mn-ea"/>
                          <a:cs typeface="Times New Roman"/>
                        </a:rPr>
                        <a:t>・自己決定</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2357801">
                <a:tc>
                  <a:txBody>
                    <a:bodyPr/>
                    <a:lstStyle/>
                    <a:p>
                      <a:pPr algn="l">
                        <a:spcAft>
                          <a:spcPts val="0"/>
                        </a:spcAft>
                      </a:pPr>
                      <a:r>
                        <a:rPr lang="ja-JP" altLang="en-US" sz="1700" kern="100" dirty="0">
                          <a:latin typeface="+mn-ea"/>
                          <a:ea typeface="+mn-ea"/>
                          <a:cs typeface="Times New Roman"/>
                        </a:rPr>
                        <a:t>　親子関係</a:t>
                      </a:r>
                      <a:endParaRPr lang="en-US" altLang="ja-JP" sz="1700" kern="100" dirty="0">
                        <a:latin typeface="+mn-ea"/>
                        <a:ea typeface="+mn-ea"/>
                        <a:cs typeface="Times New Roman"/>
                      </a:endParaRPr>
                    </a:p>
                    <a:p>
                      <a:pPr algn="l">
                        <a:spcAft>
                          <a:spcPts val="0"/>
                        </a:spcAft>
                      </a:pPr>
                      <a:r>
                        <a:rPr lang="ja-JP" altLang="en-US" sz="1700" kern="100" dirty="0">
                          <a:latin typeface="+mn-ea"/>
                          <a:ea typeface="+mn-ea"/>
                          <a:cs typeface="Times New Roman"/>
                        </a:rPr>
                        <a:t>　　育児</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育児の具体的な手立ての模索と確立</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・保護者と本人の愛着形成</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・子どもとのスキンシップ</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・子どもとの言語コミュニケーションの活性化</a:t>
                      </a:r>
                      <a:endParaRPr lang="ja-JP" sz="1700" kern="100" dirty="0">
                        <a:latin typeface="+mn-ea"/>
                        <a:ea typeface="+mn-ea"/>
                        <a:cs typeface="Times New Roman"/>
                      </a:endParaRPr>
                    </a:p>
                    <a:p>
                      <a:pPr indent="1028700"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公園デビュー（我が子と他児との比較）</a:t>
                      </a:r>
                      <a:endParaRPr lang="en-US" altLang="ja-JP" sz="1700" kern="100" dirty="0">
                        <a:latin typeface="+mn-ea"/>
                        <a:ea typeface="+mn-ea"/>
                        <a:cs typeface="Times New Roman"/>
                      </a:endParaRPr>
                    </a:p>
                    <a:p>
                      <a:pPr marL="0" indent="2063750" algn="just">
                        <a:spcAft>
                          <a:spcPts val="0"/>
                        </a:spcAft>
                      </a:pPr>
                      <a:r>
                        <a:rPr lang="ja-JP" altLang="en-US" sz="1700" kern="100" dirty="0">
                          <a:latin typeface="+mn-ea"/>
                          <a:ea typeface="+mn-ea"/>
                          <a:cs typeface="Times New Roman"/>
                        </a:rPr>
                        <a:t>・子ども同士の遊びの見守り</a:t>
                      </a:r>
                      <a:endParaRPr lang="ja-JP" sz="1700" kern="100" dirty="0">
                        <a:latin typeface="+mn-ea"/>
                        <a:ea typeface="+mn-ea"/>
                        <a:cs typeface="Times New Roman"/>
                      </a:endParaRPr>
                    </a:p>
                    <a:p>
                      <a:pPr marL="0" indent="3133725"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子どもの「いやいや」期の葛藤</a:t>
                      </a:r>
                      <a:endParaRPr lang="en-US" altLang="ja-JP" sz="1700" kern="100" dirty="0">
                        <a:latin typeface="+mn-ea"/>
                        <a:ea typeface="+mn-ea"/>
                        <a:cs typeface="Times New Roman"/>
                      </a:endParaRPr>
                    </a:p>
                    <a:p>
                      <a:pPr indent="2628900" algn="just">
                        <a:spcAft>
                          <a:spcPts val="0"/>
                        </a:spcAft>
                      </a:pPr>
                      <a:r>
                        <a:rPr lang="ja-JP" altLang="en-US" sz="1700" kern="100" dirty="0">
                          <a:latin typeface="+mn-ea"/>
                          <a:ea typeface="+mn-ea"/>
                          <a:cs typeface="Times New Roman"/>
                        </a:rPr>
                        <a:t>　　　　　　・親子分離時間の受入れ</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4" name="直線矢印コネクタ 3"/>
          <p:cNvCxnSpPr>
            <a:cxnSpLocks/>
          </p:cNvCxnSpPr>
          <p:nvPr/>
        </p:nvCxnSpPr>
        <p:spPr>
          <a:xfrm>
            <a:off x="3119566" y="1196752"/>
            <a:ext cx="19774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193754" y="1196752"/>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34</a:t>
            </a:fld>
            <a:endParaRPr lang="ja-JP" altLang="en-US">
              <a:solidFill>
                <a:prstClr val="black">
                  <a:tint val="75000"/>
                </a:prstClr>
              </a:solidFill>
              <a:latin typeface="Calibri" panose="020F0502020204030204"/>
              <a:ea typeface="游ゴシック" panose="020B0400000000000000" pitchFamily="50" charset="-128"/>
            </a:endParaRPr>
          </a:p>
        </p:txBody>
      </p:sp>
      <p:cxnSp>
        <p:nvCxnSpPr>
          <p:cNvPr id="7" name="直線矢印コネクタ 6">
            <a:extLst>
              <a:ext uri="{FF2B5EF4-FFF2-40B4-BE49-F238E27FC236}">
                <a16:creationId xmlns:a16="http://schemas.microsoft.com/office/drawing/2014/main" id="{33550CB9-A564-A373-D5A0-80A2E62E1A50}"/>
              </a:ext>
            </a:extLst>
          </p:cNvPr>
          <p:cNvCxnSpPr>
            <a:cxnSpLocks/>
          </p:cNvCxnSpPr>
          <p:nvPr/>
        </p:nvCxnSpPr>
        <p:spPr>
          <a:xfrm>
            <a:off x="1712640" y="1196752"/>
            <a:ext cx="515207" cy="0"/>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AAACF44-214B-BE85-0A16-0B1A76F0BB20}"/>
              </a:ext>
            </a:extLst>
          </p:cNvPr>
          <p:cNvSpPr txBox="1"/>
          <p:nvPr/>
        </p:nvSpPr>
        <p:spPr>
          <a:xfrm>
            <a:off x="1591359" y="834704"/>
            <a:ext cx="1082348" cy="307777"/>
          </a:xfrm>
          <a:prstGeom prst="rect">
            <a:avLst/>
          </a:prstGeom>
          <a:noFill/>
        </p:spPr>
        <p:txBody>
          <a:bodyPr wrap="none" rtlCol="0">
            <a:spAutoFit/>
          </a:bodyPr>
          <a:lstStyle/>
          <a:p>
            <a:r>
              <a:rPr kumimoji="1" lang="ja-JP" altLang="en-US" sz="1400" dirty="0"/>
              <a:t>（新生時期）</a:t>
            </a:r>
          </a:p>
        </p:txBody>
      </p:sp>
      <p:cxnSp>
        <p:nvCxnSpPr>
          <p:cNvPr id="14" name="直線矢印コネクタ 13">
            <a:extLst>
              <a:ext uri="{FF2B5EF4-FFF2-40B4-BE49-F238E27FC236}">
                <a16:creationId xmlns:a16="http://schemas.microsoft.com/office/drawing/2014/main" id="{E393FC0B-C80B-A552-4BC2-278277B741D0}"/>
              </a:ext>
            </a:extLst>
          </p:cNvPr>
          <p:cNvCxnSpPr>
            <a:cxnSpLocks/>
          </p:cNvCxnSpPr>
          <p:nvPr/>
        </p:nvCxnSpPr>
        <p:spPr>
          <a:xfrm>
            <a:off x="7977336" y="1196752"/>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36ABAA0-272A-DB28-5912-373526CAE7C1}"/>
              </a:ext>
            </a:extLst>
          </p:cNvPr>
          <p:cNvSpPr txBox="1"/>
          <p:nvPr/>
        </p:nvSpPr>
        <p:spPr>
          <a:xfrm>
            <a:off x="8264108" y="1249015"/>
            <a:ext cx="1441420" cy="307777"/>
          </a:xfrm>
          <a:prstGeom prst="rect">
            <a:avLst/>
          </a:prstGeom>
          <a:noFill/>
        </p:spPr>
        <p:txBody>
          <a:bodyPr wrap="none" rtlCol="0">
            <a:spAutoFit/>
          </a:bodyPr>
          <a:lstStyle/>
          <a:p>
            <a:r>
              <a:rPr kumimoji="1" lang="ja-JP" altLang="en-US" sz="1400" dirty="0"/>
              <a:t>（就学への移行）</a:t>
            </a:r>
          </a:p>
        </p:txBody>
      </p:sp>
    </p:spTree>
    <p:extLst>
      <p:ext uri="{BB962C8B-B14F-4D97-AF65-F5344CB8AC3E}">
        <p14:creationId xmlns:p14="http://schemas.microsoft.com/office/powerpoint/2010/main" val="2644081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81142688"/>
              </p:ext>
            </p:extLst>
          </p:nvPr>
        </p:nvGraphicFramePr>
        <p:xfrm>
          <a:off x="319564" y="642245"/>
          <a:ext cx="9266872" cy="6215755"/>
        </p:xfrm>
        <a:graphic>
          <a:graphicData uri="http://schemas.openxmlformats.org/drawingml/2006/table">
            <a:tbl>
              <a:tblPr/>
              <a:tblGrid>
                <a:gridCol w="1338027">
                  <a:extLst>
                    <a:ext uri="{9D8B030D-6E8A-4147-A177-3AD203B41FA5}">
                      <a16:colId xmlns:a16="http://schemas.microsoft.com/office/drawing/2014/main" val="20000"/>
                    </a:ext>
                  </a:extLst>
                </a:gridCol>
                <a:gridCol w="7928845">
                  <a:extLst>
                    <a:ext uri="{9D8B030D-6E8A-4147-A177-3AD203B41FA5}">
                      <a16:colId xmlns:a16="http://schemas.microsoft.com/office/drawing/2014/main" val="20001"/>
                    </a:ext>
                  </a:extLst>
                </a:gridCol>
              </a:tblGrid>
              <a:tr h="766363">
                <a:tc>
                  <a:txBody>
                    <a:bodyPr/>
                    <a:lstStyle/>
                    <a:p>
                      <a:pPr algn="ctr">
                        <a:spcAft>
                          <a:spcPts val="0"/>
                        </a:spcAft>
                      </a:pPr>
                      <a:r>
                        <a:rPr lang="ja-JP" sz="15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en-US" sz="1700" kern="100" dirty="0">
                          <a:latin typeface="+mn-ea"/>
                          <a:ea typeface="+mn-ea"/>
                          <a:cs typeface="Times New Roman"/>
                        </a:rPr>
                        <a:t>　　　　乳児</a:t>
                      </a:r>
                      <a:r>
                        <a:rPr lang="ja-JP" altLang="ja-JP" sz="1700" kern="100" dirty="0">
                          <a:latin typeface="+mn-ea"/>
                          <a:ea typeface="+mn-ea"/>
                          <a:cs typeface="Times New Roman"/>
                        </a:rPr>
                        <a:t>期　</a:t>
                      </a:r>
                      <a:r>
                        <a:rPr lang="ja-JP" altLang="en-US" sz="1700" kern="100" dirty="0">
                          <a:latin typeface="+mn-ea"/>
                          <a:ea typeface="+mn-ea"/>
                          <a:cs typeface="Times New Roman"/>
                        </a:rPr>
                        <a:t>　　　　　　　　　　　　　　幼児前</a:t>
                      </a:r>
                      <a:r>
                        <a:rPr lang="ja-JP" altLang="ja-JP" sz="1700" kern="100" dirty="0">
                          <a:latin typeface="+mn-ea"/>
                          <a:ea typeface="+mn-ea"/>
                          <a:cs typeface="Times New Roman"/>
                        </a:rPr>
                        <a:t>期　</a:t>
                      </a:r>
                      <a:r>
                        <a:rPr lang="ja-JP" altLang="en-US" sz="1700" kern="100" dirty="0">
                          <a:latin typeface="+mn-ea"/>
                          <a:ea typeface="+mn-ea"/>
                          <a:cs typeface="Times New Roman"/>
                        </a:rPr>
                        <a:t>　　　　　　幼児後期</a:t>
                      </a:r>
                      <a:endParaRPr lang="ja-JP"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11707">
                <a:tc>
                  <a:txBody>
                    <a:bodyPr/>
                    <a:lstStyle/>
                    <a:p>
                      <a:pPr algn="ctr">
                        <a:spcAft>
                          <a:spcPts val="0"/>
                        </a:spcAft>
                      </a:pPr>
                      <a:r>
                        <a:rPr lang="ja-JP" sz="1700" kern="100" dirty="0">
                          <a:latin typeface="+mn-ea"/>
                          <a:ea typeface="+mn-ea"/>
                          <a:cs typeface="Times New Roman"/>
                        </a:rPr>
                        <a:t>発達支援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700" kern="100" dirty="0">
                          <a:latin typeface="+mn-ea"/>
                          <a:ea typeface="+mn-ea"/>
                          <a:cs typeface="Times New Roman"/>
                        </a:rPr>
                        <a:t>　・快適な生活リズム、環境づくり</a:t>
                      </a:r>
                      <a:r>
                        <a:rPr lang="en-US" altLang="ja-JP" sz="1700" kern="100" dirty="0">
                          <a:latin typeface="+mn-ea"/>
                          <a:ea typeface="+mn-ea"/>
                          <a:cs typeface="Times New Roman"/>
                        </a:rPr>
                        <a:t> </a:t>
                      </a:r>
                      <a:r>
                        <a:rPr lang="ja-JP" altLang="en-US" sz="1700" kern="100" dirty="0">
                          <a:latin typeface="+mn-ea"/>
                          <a:ea typeface="+mn-ea"/>
                          <a:cs typeface="Times New Roman"/>
                        </a:rPr>
                        <a:t>（保護者の育児を積極的に伴走、誘導）</a:t>
                      </a:r>
                      <a:endParaRPr lang="ja-JP"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・正常発達の要素</a:t>
                      </a:r>
                      <a:r>
                        <a:rPr lang="en-US" altLang="ja-JP" sz="1700" kern="100" dirty="0">
                          <a:latin typeface="+mn-ea"/>
                          <a:ea typeface="+mn-ea"/>
                          <a:cs typeface="Times New Roman"/>
                        </a:rPr>
                        <a:t>/</a:t>
                      </a:r>
                      <a:r>
                        <a:rPr lang="ja-JP" altLang="en-US" sz="1700" kern="100" dirty="0">
                          <a:latin typeface="+mn-ea"/>
                          <a:ea typeface="+mn-ea"/>
                          <a:cs typeface="Times New Roman"/>
                        </a:rPr>
                        <a:t>障害特性の要素の見極め</a:t>
                      </a:r>
                      <a:endParaRPr lang="ja-JP" sz="1700" kern="100" dirty="0">
                        <a:latin typeface="+mn-ea"/>
                        <a:ea typeface="+mn-ea"/>
                        <a:cs typeface="Times New Roman"/>
                      </a:endParaRPr>
                    </a:p>
                    <a:p>
                      <a:pPr indent="571500" algn="just">
                        <a:spcAft>
                          <a:spcPts val="0"/>
                        </a:spcAft>
                      </a:pPr>
                      <a:r>
                        <a:rPr lang="ja-JP" altLang="en-US" sz="1700" kern="100" dirty="0">
                          <a:latin typeface="+mn-ea"/>
                          <a:ea typeface="+mn-ea"/>
                          <a:cs typeface="Times New Roman"/>
                        </a:rPr>
                        <a:t>・快適な生活リズム、環境の継続</a:t>
                      </a:r>
                      <a:endParaRPr lang="en-US" altLang="ja-JP" sz="1700" kern="100" dirty="0">
                        <a:latin typeface="+mn-ea"/>
                        <a:ea typeface="+mn-ea"/>
                        <a:cs typeface="Times New Roman"/>
                      </a:endParaRPr>
                    </a:p>
                    <a:p>
                      <a:pPr marL="0" marR="0" lvl="0" indent="571500" algn="just" defTabSz="914400" rtl="0" eaLnBrk="1" fontAlgn="auto" latinLnBrk="0" hangingPunct="1">
                        <a:lnSpc>
                          <a:spcPct val="100000"/>
                        </a:lnSpc>
                        <a:spcBef>
                          <a:spcPts val="0"/>
                        </a:spcBef>
                        <a:spcAft>
                          <a:spcPts val="0"/>
                        </a:spcAft>
                        <a:buClrTx/>
                        <a:buSzTx/>
                        <a:buFontTx/>
                        <a:buNone/>
                        <a:tabLst/>
                        <a:defRPr/>
                      </a:pPr>
                      <a:r>
                        <a:rPr lang="ja-JP" altLang="ja-JP" sz="1700" kern="100" dirty="0">
                          <a:latin typeface="+mn-ea"/>
                          <a:ea typeface="+mn-ea"/>
                          <a:cs typeface="Times New Roman"/>
                        </a:rPr>
                        <a:t>・</a:t>
                      </a:r>
                      <a:r>
                        <a:rPr lang="ja-JP" altLang="en-US" sz="1700" kern="100" dirty="0">
                          <a:latin typeface="+mn-ea"/>
                          <a:ea typeface="+mn-ea"/>
                          <a:cs typeface="Times New Roman"/>
                        </a:rPr>
                        <a:t>基本的生活動作への協力と計画的かつ段階的獲得</a:t>
                      </a:r>
                      <a:endParaRPr lang="ja-JP" sz="1700" kern="100" dirty="0">
                        <a:latin typeface="+mn-ea"/>
                        <a:ea typeface="+mn-ea"/>
                        <a:cs typeface="Times New Roman"/>
                      </a:endParaRP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保育所などの集団での課題の具体的な援助</a:t>
                      </a:r>
                      <a:endParaRPr lang="ja-JP" sz="1700" kern="100" dirty="0">
                        <a:latin typeface="+mn-ea"/>
                        <a:ea typeface="+mn-ea"/>
                        <a:cs typeface="Times New Roman"/>
                      </a:endParaRPr>
                    </a:p>
                    <a:p>
                      <a:pPr indent="18288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・自己表現方法の</a:t>
                      </a:r>
                      <a:r>
                        <a:rPr lang="ja-JP" altLang="en-US" sz="1700" kern="100" dirty="0">
                          <a:latin typeface="+mn-ea"/>
                          <a:ea typeface="+mn-ea"/>
                          <a:cs typeface="Times New Roman"/>
                        </a:rPr>
                        <a:t>確認と肯定</a:t>
                      </a:r>
                      <a:endParaRPr lang="ja-JP" sz="1700" kern="100" dirty="0">
                        <a:latin typeface="+mn-ea"/>
                        <a:ea typeface="+mn-ea"/>
                        <a:cs typeface="Times New Roman"/>
                      </a:endParaRPr>
                    </a:p>
                    <a:p>
                      <a:pPr marL="0" indent="2598738"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生活年齢相応の日常生活動作への協力（都度見直し）</a:t>
                      </a:r>
                      <a:endParaRPr lang="en-US" altLang="ja-JP" sz="1700" kern="100" dirty="0">
                        <a:latin typeface="+mn-ea"/>
                        <a:ea typeface="+mn-ea"/>
                        <a:cs typeface="Times New Roman"/>
                      </a:endParaRPr>
                    </a:p>
                    <a:p>
                      <a:pPr marL="0" indent="3948113" algn="just">
                        <a:spcAft>
                          <a:spcPts val="0"/>
                        </a:spcAft>
                      </a:pPr>
                      <a:r>
                        <a:rPr lang="ja-JP" altLang="en-US" sz="1700" kern="100" dirty="0">
                          <a:latin typeface="+mn-ea"/>
                          <a:ea typeface="+mn-ea"/>
                          <a:cs typeface="Times New Roman"/>
                        </a:rPr>
                        <a:t>・意思表明の尊重</a:t>
                      </a:r>
                      <a:endParaRPr lang="en-US" altLang="ja-JP" sz="1700" kern="100" dirty="0">
                        <a:latin typeface="+mn-ea"/>
                        <a:ea typeface="+mn-ea"/>
                        <a:cs typeface="Times New Roman"/>
                      </a:endParaRPr>
                    </a:p>
                    <a:p>
                      <a:pPr marL="0" indent="4660900" algn="just">
                        <a:spcAft>
                          <a:spcPts val="0"/>
                        </a:spcAft>
                      </a:pPr>
                      <a:r>
                        <a:rPr lang="ja-JP" altLang="en-US" sz="1700" kern="100" dirty="0">
                          <a:latin typeface="+mn-ea"/>
                          <a:ea typeface="+mn-ea"/>
                          <a:cs typeface="Times New Roman"/>
                        </a:rPr>
                        <a:t>・主張の肯定</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1862081">
                <a:tc>
                  <a:txBody>
                    <a:bodyPr/>
                    <a:lstStyle/>
                    <a:p>
                      <a:pPr algn="ctr">
                        <a:spcAft>
                          <a:spcPts val="0"/>
                        </a:spcAft>
                      </a:pPr>
                      <a:r>
                        <a:rPr lang="ja-JP" altLang="en-US" sz="1700" kern="100" dirty="0">
                          <a:latin typeface="+mn-ea"/>
                          <a:ea typeface="+mn-ea"/>
                          <a:cs typeface="Times New Roman"/>
                        </a:rPr>
                        <a:t>家族支援</a:t>
                      </a:r>
                      <a:endParaRPr lang="en-US" altLang="ja-JP" sz="1700" kern="100" dirty="0">
                        <a:latin typeface="+mn-ea"/>
                        <a:ea typeface="+mn-ea"/>
                        <a:cs typeface="Times New Roman"/>
                      </a:endParaRPr>
                    </a:p>
                    <a:p>
                      <a:pPr algn="ctr">
                        <a:spcAft>
                          <a:spcPts val="0"/>
                        </a:spcAft>
                      </a:pPr>
                      <a:r>
                        <a:rPr lang="ja-JP" altLang="en-US" sz="1700" kern="100" dirty="0">
                          <a:latin typeface="+mn-ea"/>
                          <a:ea typeface="+mn-ea"/>
                          <a:cs typeface="Times New Roman"/>
                        </a:rPr>
                        <a:t>（保護者）</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育児の具体的な手立ての（模索）提供</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・スキンシップを重視した保護者と本人の愛着形成のための抱き方、関わり方の獲得</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・子どもとのコミュニケーション方法の強化と成功</a:t>
                      </a:r>
                      <a:endParaRPr lang="ja-JP" sz="1700" kern="100" dirty="0">
                        <a:latin typeface="+mn-ea"/>
                        <a:ea typeface="+mn-ea"/>
                        <a:cs typeface="Times New Roman"/>
                      </a:endParaRPr>
                    </a:p>
                    <a:p>
                      <a:pPr indent="1028700"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我が子と他児との比較に関する心情の傾聴</a:t>
                      </a:r>
                      <a:endParaRPr lang="en-US" altLang="ja-JP" sz="1700" kern="100" dirty="0">
                        <a:latin typeface="+mn-ea"/>
                        <a:ea typeface="+mn-ea"/>
                        <a:cs typeface="Times New Roman"/>
                      </a:endParaRPr>
                    </a:p>
                    <a:p>
                      <a:pPr marL="0" indent="2063750" algn="just">
                        <a:spcAft>
                          <a:spcPts val="0"/>
                        </a:spcAft>
                      </a:pPr>
                      <a:r>
                        <a:rPr lang="ja-JP" altLang="en-US" sz="1700" kern="100" dirty="0">
                          <a:latin typeface="+mn-ea"/>
                          <a:ea typeface="+mn-ea"/>
                          <a:cs typeface="Times New Roman"/>
                        </a:rPr>
                        <a:t>・子ども同士の遊びを見守れるトレーニング</a:t>
                      </a:r>
                      <a:endParaRPr lang="ja-JP" sz="1700" kern="100" dirty="0">
                        <a:latin typeface="+mn-ea"/>
                        <a:ea typeface="+mn-ea"/>
                        <a:cs typeface="Times New Roman"/>
                      </a:endParaRPr>
                    </a:p>
                    <a:p>
                      <a:pPr marL="0" indent="3133725" algn="just">
                        <a:spcAft>
                          <a:spcPts val="0"/>
                        </a:spcAft>
                      </a:pPr>
                      <a:r>
                        <a:rPr lang="ja-JP" sz="1700" kern="100" dirty="0">
                          <a:latin typeface="+mn-ea"/>
                          <a:ea typeface="+mn-ea"/>
                          <a:cs typeface="Times New Roman"/>
                        </a:rPr>
                        <a:t>・</a:t>
                      </a:r>
                      <a:r>
                        <a:rPr lang="ja-JP" altLang="en-US" sz="1700" kern="100" dirty="0">
                          <a:latin typeface="+mn-ea"/>
                          <a:ea typeface="+mn-ea"/>
                          <a:cs typeface="Times New Roman"/>
                        </a:rPr>
                        <a:t>生活年齢と発達年齢の視点の整理</a:t>
                      </a:r>
                      <a:endParaRPr lang="en-US" altLang="ja-JP" sz="1700" kern="100" dirty="0">
                        <a:latin typeface="+mn-ea"/>
                        <a:ea typeface="+mn-ea"/>
                        <a:cs typeface="Times New Roman"/>
                      </a:endParaRPr>
                    </a:p>
                    <a:p>
                      <a:pPr indent="2628900" algn="just">
                        <a:spcAft>
                          <a:spcPts val="0"/>
                        </a:spcAft>
                      </a:pPr>
                      <a:r>
                        <a:rPr lang="ja-JP" altLang="en-US" sz="1700" kern="100" dirty="0">
                          <a:latin typeface="+mn-ea"/>
                          <a:ea typeface="+mn-ea"/>
                          <a:cs typeface="Times New Roman"/>
                        </a:rPr>
                        <a:t>　　　　　　・親子分離時間の設定</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5604">
                <a:tc>
                  <a:txBody>
                    <a:bodyPr/>
                    <a:lstStyle/>
                    <a:p>
                      <a:pPr algn="ctr">
                        <a:spcAft>
                          <a:spcPts val="0"/>
                        </a:spcAft>
                      </a:pPr>
                      <a:r>
                        <a:rPr lang="ja-JP" altLang="en-US" sz="1700" kern="100" dirty="0">
                          <a:latin typeface="+mn-ea"/>
                          <a:ea typeface="+mn-ea"/>
                          <a:cs typeface="Times New Roman"/>
                        </a:rPr>
                        <a:t>地域連携</a:t>
                      </a:r>
                      <a:endParaRPr lang="en-US" alt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ja-JP" altLang="en-US" sz="1700" kern="100" dirty="0">
                          <a:latin typeface="+mn-ea"/>
                          <a:ea typeface="+mn-ea"/>
                          <a:cs typeface="Times New Roman"/>
                        </a:rPr>
                        <a:t>・所在自治体の子育て支援関連（保健師、児童家庭相談員等）との連携</a:t>
                      </a:r>
                      <a:endParaRPr lang="en-US" altLang="ja-JP" sz="1700" kern="100" dirty="0">
                        <a:latin typeface="+mn-ea"/>
                        <a:ea typeface="+mn-ea"/>
                        <a:cs typeface="Times New Roman"/>
                      </a:endParaRPr>
                    </a:p>
                    <a:p>
                      <a:pPr marL="0" indent="0" algn="just">
                        <a:spcAft>
                          <a:spcPts val="0"/>
                        </a:spcAft>
                      </a:pPr>
                      <a:r>
                        <a:rPr lang="ja-JP" altLang="en-US" sz="1700" kern="100" dirty="0">
                          <a:latin typeface="+mn-ea"/>
                          <a:ea typeface="+mn-ea"/>
                          <a:cs typeface="Times New Roman"/>
                        </a:rPr>
                        <a:t>・事業所と相談支援間の連携（支援開始当初は、保護者が揺れやすいので、密に）</a:t>
                      </a:r>
                      <a:endParaRPr lang="en-US" altLang="ja-JP" sz="1700" kern="100" dirty="0">
                        <a:latin typeface="+mn-ea"/>
                        <a:ea typeface="+mn-ea"/>
                        <a:cs typeface="Times New Roman"/>
                      </a:endParaRPr>
                    </a:p>
                    <a:p>
                      <a:pPr marL="0" indent="1349375" algn="just">
                        <a:spcAft>
                          <a:spcPts val="0"/>
                        </a:spcAft>
                      </a:pPr>
                      <a:r>
                        <a:rPr lang="ja-JP" altLang="en-US" sz="1700" kern="100" dirty="0">
                          <a:latin typeface="+mn-ea"/>
                          <a:ea typeface="+mn-ea"/>
                          <a:cs typeface="Times New Roman"/>
                        </a:rPr>
                        <a:t>・就園先との連絡手段の確立（相互のスタンスと役割の共有）</a:t>
                      </a:r>
                      <a:endParaRPr lang="en-US" altLang="ja-JP" sz="1700" kern="100" dirty="0">
                        <a:latin typeface="+mn-ea"/>
                        <a:ea typeface="+mn-ea"/>
                        <a:cs typeface="Times New Roman"/>
                      </a:endParaRPr>
                    </a:p>
                    <a:p>
                      <a:pPr marL="0" indent="1349375" algn="just">
                        <a:spcAft>
                          <a:spcPts val="0"/>
                        </a:spcAft>
                      </a:pPr>
                      <a:r>
                        <a:rPr lang="ja-JP" altLang="en-US" sz="1700" kern="100" dirty="0">
                          <a:latin typeface="+mn-ea"/>
                          <a:ea typeface="+mn-ea"/>
                          <a:cs typeface="Times New Roman"/>
                        </a:rPr>
                        <a:t>・就園先との情報交換（子どもの特徴、対応など具体的に、こまめに）</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226054"/>
                  </a:ext>
                </a:extLst>
              </a:tr>
            </a:tbl>
          </a:graphicData>
        </a:graphic>
      </p:graphicFrame>
      <p:cxnSp>
        <p:nvCxnSpPr>
          <p:cNvPr id="4" name="直線矢印コネクタ 3"/>
          <p:cNvCxnSpPr>
            <a:cxnSpLocks/>
          </p:cNvCxnSpPr>
          <p:nvPr/>
        </p:nvCxnSpPr>
        <p:spPr>
          <a:xfrm>
            <a:off x="3119566" y="1052736"/>
            <a:ext cx="19774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193754" y="1052736"/>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35</a:t>
            </a:fld>
            <a:endParaRPr lang="ja-JP" altLang="en-US">
              <a:solidFill>
                <a:prstClr val="black">
                  <a:tint val="75000"/>
                </a:prstClr>
              </a:solidFill>
              <a:latin typeface="Calibri" panose="020F0502020204030204"/>
              <a:ea typeface="游ゴシック" panose="020B0400000000000000" pitchFamily="50" charset="-128"/>
            </a:endParaRPr>
          </a:p>
        </p:txBody>
      </p:sp>
      <p:cxnSp>
        <p:nvCxnSpPr>
          <p:cNvPr id="7" name="直線矢印コネクタ 6">
            <a:extLst>
              <a:ext uri="{FF2B5EF4-FFF2-40B4-BE49-F238E27FC236}">
                <a16:creationId xmlns:a16="http://schemas.microsoft.com/office/drawing/2014/main" id="{33550CB9-A564-A373-D5A0-80A2E62E1A50}"/>
              </a:ext>
            </a:extLst>
          </p:cNvPr>
          <p:cNvCxnSpPr>
            <a:cxnSpLocks/>
          </p:cNvCxnSpPr>
          <p:nvPr/>
        </p:nvCxnSpPr>
        <p:spPr>
          <a:xfrm>
            <a:off x="1712640" y="1052736"/>
            <a:ext cx="515207" cy="0"/>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AAACF44-214B-BE85-0A16-0B1A76F0BB20}"/>
              </a:ext>
            </a:extLst>
          </p:cNvPr>
          <p:cNvSpPr txBox="1"/>
          <p:nvPr/>
        </p:nvSpPr>
        <p:spPr>
          <a:xfrm>
            <a:off x="1591359" y="690688"/>
            <a:ext cx="1082348" cy="307777"/>
          </a:xfrm>
          <a:prstGeom prst="rect">
            <a:avLst/>
          </a:prstGeom>
          <a:noFill/>
        </p:spPr>
        <p:txBody>
          <a:bodyPr wrap="none" rtlCol="0">
            <a:spAutoFit/>
          </a:bodyPr>
          <a:lstStyle/>
          <a:p>
            <a:r>
              <a:rPr kumimoji="1" lang="ja-JP" altLang="en-US" sz="1400" dirty="0"/>
              <a:t>（新生時期）</a:t>
            </a:r>
          </a:p>
        </p:txBody>
      </p:sp>
      <p:cxnSp>
        <p:nvCxnSpPr>
          <p:cNvPr id="14" name="直線矢印コネクタ 13">
            <a:extLst>
              <a:ext uri="{FF2B5EF4-FFF2-40B4-BE49-F238E27FC236}">
                <a16:creationId xmlns:a16="http://schemas.microsoft.com/office/drawing/2014/main" id="{E393FC0B-C80B-A552-4BC2-278277B741D0}"/>
              </a:ext>
            </a:extLst>
          </p:cNvPr>
          <p:cNvCxnSpPr>
            <a:cxnSpLocks/>
          </p:cNvCxnSpPr>
          <p:nvPr/>
        </p:nvCxnSpPr>
        <p:spPr>
          <a:xfrm>
            <a:off x="7977336" y="1052736"/>
            <a:ext cx="77547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36ABAA0-272A-DB28-5912-373526CAE7C1}"/>
              </a:ext>
            </a:extLst>
          </p:cNvPr>
          <p:cNvSpPr txBox="1"/>
          <p:nvPr/>
        </p:nvSpPr>
        <p:spPr>
          <a:xfrm>
            <a:off x="8264108" y="1104999"/>
            <a:ext cx="1441420" cy="307777"/>
          </a:xfrm>
          <a:prstGeom prst="rect">
            <a:avLst/>
          </a:prstGeom>
          <a:noFill/>
        </p:spPr>
        <p:txBody>
          <a:bodyPr wrap="none" rtlCol="0">
            <a:spAutoFit/>
          </a:bodyPr>
          <a:lstStyle/>
          <a:p>
            <a:r>
              <a:rPr kumimoji="1" lang="ja-JP" altLang="en-US" sz="1400" dirty="0"/>
              <a:t>（就学への移行）</a:t>
            </a:r>
          </a:p>
        </p:txBody>
      </p:sp>
      <p:sp>
        <p:nvSpPr>
          <p:cNvPr id="11" name="Rectangle 3">
            <a:extLst>
              <a:ext uri="{FF2B5EF4-FFF2-40B4-BE49-F238E27FC236}">
                <a16:creationId xmlns:a16="http://schemas.microsoft.com/office/drawing/2014/main" id="{A53F5574-FB49-C746-6A5A-B97E14C6C78F}"/>
              </a:ext>
            </a:extLst>
          </p:cNvPr>
          <p:cNvSpPr txBox="1">
            <a:spLocks noChangeArrowheads="1"/>
          </p:cNvSpPr>
          <p:nvPr/>
        </p:nvSpPr>
        <p:spPr bwMode="auto">
          <a:xfrm>
            <a:off x="776536" y="194926"/>
            <a:ext cx="8640959"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児童発達支援・相談支援の支援機能（例）</a:t>
            </a:r>
            <a:endParaRPr kumimoji="0" lang="en-US" altLang="ja-JP" sz="3323" spc="-92" dirty="0">
              <a:solidFill>
                <a:srgbClr val="000000"/>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377054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632522" y="504370"/>
            <a:ext cx="8640959"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就学後のライフステージに沿った発達の特徴</a:t>
            </a:r>
            <a:endParaRPr kumimoji="0" lang="en-US" altLang="ja-JP" sz="3323" spc="-92" dirty="0">
              <a:solidFill>
                <a:srgbClr val="000000"/>
              </a:solidFill>
              <a:latin typeface="Calibri"/>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778057221"/>
              </p:ext>
            </p:extLst>
          </p:nvPr>
        </p:nvGraphicFramePr>
        <p:xfrm>
          <a:off x="366648" y="1268760"/>
          <a:ext cx="9266872" cy="5145121"/>
        </p:xfrm>
        <a:graphic>
          <a:graphicData uri="http://schemas.openxmlformats.org/drawingml/2006/table">
            <a:tbl>
              <a:tblPr/>
              <a:tblGrid>
                <a:gridCol w="1338027">
                  <a:extLst>
                    <a:ext uri="{9D8B030D-6E8A-4147-A177-3AD203B41FA5}">
                      <a16:colId xmlns:a16="http://schemas.microsoft.com/office/drawing/2014/main" val="20000"/>
                    </a:ext>
                  </a:extLst>
                </a:gridCol>
                <a:gridCol w="7928845">
                  <a:extLst>
                    <a:ext uri="{9D8B030D-6E8A-4147-A177-3AD203B41FA5}">
                      <a16:colId xmlns:a16="http://schemas.microsoft.com/office/drawing/2014/main" val="20001"/>
                    </a:ext>
                  </a:extLst>
                </a:gridCol>
              </a:tblGrid>
              <a:tr h="720080">
                <a:tc>
                  <a:txBody>
                    <a:bodyPr/>
                    <a:lstStyle/>
                    <a:p>
                      <a:pPr algn="ctr">
                        <a:spcAft>
                          <a:spcPts val="0"/>
                        </a:spcAft>
                      </a:pPr>
                      <a:r>
                        <a:rPr lang="ja-JP" sz="15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altLang="ja-JP" sz="1700" kern="100" dirty="0">
                          <a:latin typeface="+mn-ea"/>
                          <a:ea typeface="+mn-ea"/>
                          <a:cs typeface="Times New Roman"/>
                        </a:rPr>
                        <a:t>学童期　</a:t>
                      </a:r>
                      <a:r>
                        <a:rPr lang="ja-JP" altLang="en-US" sz="1700" kern="100" dirty="0">
                          <a:latin typeface="+mn-ea"/>
                          <a:ea typeface="+mn-ea"/>
                          <a:cs typeface="Times New Roman"/>
                        </a:rPr>
                        <a:t>　　　　　　　　　　　　　　</a:t>
                      </a:r>
                      <a:r>
                        <a:rPr lang="ja-JP" altLang="ja-JP" sz="1700" kern="100" dirty="0">
                          <a:latin typeface="+mn-ea"/>
                          <a:ea typeface="+mn-ea"/>
                          <a:cs typeface="Times New Roman"/>
                        </a:rPr>
                        <a:t>思春期　</a:t>
                      </a:r>
                      <a:r>
                        <a:rPr lang="ja-JP" altLang="en-US" sz="1700" kern="100" dirty="0">
                          <a:latin typeface="+mn-ea"/>
                          <a:ea typeface="+mn-ea"/>
                          <a:cs typeface="Times New Roman"/>
                        </a:rPr>
                        <a:t>　　　　　　　　　　　　　　　　　　</a:t>
                      </a:r>
                      <a:r>
                        <a:rPr lang="ja-JP" altLang="ja-JP" sz="1700" kern="100" dirty="0">
                          <a:latin typeface="+mn-ea"/>
                          <a:ea typeface="+mn-ea"/>
                          <a:cs typeface="Times New Roman"/>
                        </a:rPr>
                        <a:t>（</a:t>
                      </a:r>
                      <a:r>
                        <a:rPr lang="ja-JP" altLang="en-US" sz="1700" kern="100" dirty="0">
                          <a:latin typeface="+mn-ea"/>
                          <a:ea typeface="+mn-ea"/>
                          <a:cs typeface="Times New Roman"/>
                        </a:rPr>
                        <a:t>成人への</a:t>
                      </a:r>
                      <a:r>
                        <a:rPr lang="ja-JP" altLang="ja-JP" sz="1700" kern="100" dirty="0">
                          <a:latin typeface="+mn-ea"/>
                          <a:ea typeface="+mn-ea"/>
                          <a:cs typeface="Times New Roman"/>
                        </a:rPr>
                        <a:t>移行）</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67240">
                <a:tc>
                  <a:txBody>
                    <a:bodyPr/>
                    <a:lstStyle/>
                    <a:p>
                      <a:pPr algn="ctr">
                        <a:spcAft>
                          <a:spcPts val="0"/>
                        </a:spcAft>
                      </a:pPr>
                      <a:r>
                        <a:rPr lang="ja-JP" sz="1700" kern="100" dirty="0">
                          <a:latin typeface="+mn-ea"/>
                          <a:ea typeface="+mn-ea"/>
                          <a:cs typeface="Times New Roman"/>
                        </a:rPr>
                        <a:t>発達支援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700" kern="100" dirty="0">
                          <a:latin typeface="+mn-ea"/>
                          <a:ea typeface="+mn-ea"/>
                          <a:cs typeface="Times New Roman"/>
                        </a:rPr>
                        <a:t>・有能感（とりえ）の獲得</a:t>
                      </a:r>
                    </a:p>
                    <a:p>
                      <a:pPr indent="5715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体験の積増しによる自己肯定感の育成</a:t>
                      </a:r>
                      <a:r>
                        <a:rPr lang="en-US" altLang="ja-JP" sz="1700" kern="100" dirty="0">
                          <a:latin typeface="+mn-ea"/>
                          <a:ea typeface="+mn-ea"/>
                          <a:cs typeface="Times New Roman"/>
                        </a:rPr>
                        <a:t> </a:t>
                      </a:r>
                      <a:r>
                        <a:rPr lang="ja-JP" altLang="en-US" sz="1700" kern="100" dirty="0">
                          <a:latin typeface="+mn-ea"/>
                          <a:ea typeface="+mn-ea"/>
                          <a:cs typeface="Times New Roman"/>
                        </a:rPr>
                        <a:t>（支援つきの試行錯誤等）</a:t>
                      </a:r>
                      <a:endParaRPr lang="ja-JP" sz="1700" kern="100" dirty="0">
                        <a:latin typeface="+mn-ea"/>
                        <a:ea typeface="+mn-ea"/>
                        <a:cs typeface="Times New Roman"/>
                      </a:endParaRP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a:t>
                      </a:r>
                      <a:r>
                        <a:rPr lang="ja-JP" altLang="en-US" sz="1700" kern="100" dirty="0">
                          <a:latin typeface="+mn-ea"/>
                          <a:ea typeface="+mn-ea"/>
                          <a:cs typeface="Times New Roman"/>
                        </a:rPr>
                        <a:t>自他比較　　</a:t>
                      </a:r>
                      <a:r>
                        <a:rPr lang="ja-JP" sz="1700" kern="100" dirty="0">
                          <a:latin typeface="+mn-ea"/>
                          <a:ea typeface="+mn-ea"/>
                          <a:cs typeface="Times New Roman"/>
                        </a:rPr>
                        <a:t>自己理解、他者理解</a:t>
                      </a:r>
                    </a:p>
                    <a:p>
                      <a:pPr indent="11430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　</a:t>
                      </a:r>
                      <a:r>
                        <a:rPr lang="en-US" altLang="ja-JP" sz="1700" kern="100" dirty="0">
                          <a:latin typeface="+mn-ea"/>
                          <a:ea typeface="+mn-ea"/>
                          <a:cs typeface="Times New Roman"/>
                        </a:rPr>
                        <a:t>  </a:t>
                      </a:r>
                      <a:r>
                        <a:rPr lang="ja-JP" altLang="en-US" sz="1700" kern="100" dirty="0">
                          <a:latin typeface="+mn-ea"/>
                          <a:ea typeface="+mn-ea"/>
                          <a:cs typeface="Times New Roman"/>
                        </a:rPr>
                        <a:t> </a:t>
                      </a:r>
                      <a:r>
                        <a:rPr lang="ja-JP" sz="1700" kern="100" dirty="0">
                          <a:latin typeface="+mn-ea"/>
                          <a:ea typeface="+mn-ea"/>
                          <a:cs typeface="Times New Roman"/>
                        </a:rPr>
                        <a:t>・仲間形成</a:t>
                      </a:r>
                    </a:p>
                    <a:p>
                      <a:pPr indent="18288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・自己表現方法の獲得</a:t>
                      </a:r>
                    </a:p>
                    <a:p>
                      <a:pPr indent="19431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・自己コントロール（パニック時など）方法の獲得</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1292024">
                <a:tc>
                  <a:txBody>
                    <a:bodyPr/>
                    <a:lstStyle/>
                    <a:p>
                      <a:pPr algn="l">
                        <a:spcAft>
                          <a:spcPts val="0"/>
                        </a:spcAft>
                      </a:pPr>
                      <a:r>
                        <a:rPr lang="ja-JP" sz="1700" kern="100" dirty="0">
                          <a:latin typeface="+mn-ea"/>
                          <a:ea typeface="+mn-ea"/>
                          <a:cs typeface="Times New Roman"/>
                        </a:rPr>
                        <a:t>ソーシャル</a:t>
                      </a:r>
                    </a:p>
                    <a:p>
                      <a:pPr algn="r">
                        <a:spcAft>
                          <a:spcPts val="0"/>
                        </a:spcAft>
                      </a:pPr>
                      <a:r>
                        <a:rPr lang="ja-JP" sz="1700" kern="100" dirty="0">
                          <a:latin typeface="+mn-ea"/>
                          <a:ea typeface="+mn-ea"/>
                          <a:cs typeface="Times New Roman"/>
                        </a:rPr>
                        <a:t>スキル</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spcAft>
                          <a:spcPts val="0"/>
                        </a:spcAft>
                      </a:pPr>
                      <a:r>
                        <a:rPr lang="ja-JP" sz="1700" kern="100" dirty="0">
                          <a:latin typeface="+mn-ea"/>
                          <a:ea typeface="+mn-ea"/>
                          <a:cs typeface="Times New Roman"/>
                        </a:rPr>
                        <a:t>・小集団における社会性の芽生え</a:t>
                      </a:r>
                    </a:p>
                    <a:p>
                      <a:pPr indent="1028700" algn="just">
                        <a:spcAft>
                          <a:spcPts val="0"/>
                        </a:spcAft>
                      </a:pPr>
                      <a:r>
                        <a:rPr lang="ja-JP" sz="1700" kern="100" dirty="0">
                          <a:latin typeface="+mn-ea"/>
                          <a:ea typeface="+mn-ea"/>
                          <a:cs typeface="Times New Roman"/>
                        </a:rPr>
                        <a:t>・集団における行動スキルの獲得</a:t>
                      </a:r>
                    </a:p>
                    <a:p>
                      <a:pPr indent="2628900" algn="just">
                        <a:spcAft>
                          <a:spcPts val="0"/>
                        </a:spcAft>
                      </a:pPr>
                      <a:r>
                        <a:rPr lang="ja-JP" sz="1700" kern="100" dirty="0">
                          <a:latin typeface="+mn-ea"/>
                          <a:ea typeface="+mn-ea"/>
                          <a:cs typeface="Times New Roman"/>
                        </a:rPr>
                        <a:t>・個別のソーシャルスキルの獲得</a:t>
                      </a:r>
                      <a:endParaRPr lang="en-US" altLang="ja-JP" sz="1700" kern="100" dirty="0">
                        <a:latin typeface="+mn-ea"/>
                        <a:ea typeface="+mn-ea"/>
                        <a:cs typeface="Times New Roman"/>
                      </a:endParaRPr>
                    </a:p>
                    <a:p>
                      <a:pPr indent="2628900" algn="just">
                        <a:spcAft>
                          <a:spcPts val="0"/>
                        </a:spcAft>
                      </a:pPr>
                      <a:r>
                        <a:rPr lang="ja-JP" altLang="en-US" sz="1700" kern="100" dirty="0">
                          <a:latin typeface="+mn-ea"/>
                          <a:ea typeface="+mn-ea"/>
                          <a:cs typeface="Times New Roman"/>
                        </a:rPr>
                        <a:t>　　　　　　・個別のソーシャルスキルの実用化</a:t>
                      </a:r>
                      <a:endParaRPr lang="ja-JP" sz="17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1065777">
                <a:tc>
                  <a:txBody>
                    <a:bodyPr/>
                    <a:lstStyle/>
                    <a:p>
                      <a:pPr algn="ctr">
                        <a:spcAft>
                          <a:spcPts val="0"/>
                        </a:spcAft>
                      </a:pPr>
                      <a:r>
                        <a:rPr lang="ja-JP" sz="1700" kern="100" dirty="0">
                          <a:latin typeface="+mn-ea"/>
                          <a:ea typeface="+mn-ea"/>
                          <a:cs typeface="Times New Roman"/>
                        </a:rPr>
                        <a:t>余暇支援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latin typeface="+mn-ea"/>
                          <a:ea typeface="+mn-ea"/>
                          <a:cs typeface="Times New Roman"/>
                        </a:rPr>
                        <a:t>・好きな遊びを見つける</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・好きな遊びや活動に没頭する</a:t>
                      </a:r>
                      <a:endParaRPr lang="en-US" altLang="ja-JP" sz="1700" kern="100" dirty="0">
                        <a:latin typeface="+mn-ea"/>
                        <a:ea typeface="+mn-ea"/>
                        <a:cs typeface="Times New Roman"/>
                      </a:endParaRPr>
                    </a:p>
                    <a:p>
                      <a:pPr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・趣味や嗜好を広げる</a:t>
                      </a:r>
                      <a:r>
                        <a:rPr lang="ja-JP" altLang="en-US" sz="1700" kern="100" dirty="0">
                          <a:latin typeface="+mn-ea"/>
                          <a:ea typeface="+mn-ea"/>
                          <a:cs typeface="Times New Roman"/>
                        </a:rPr>
                        <a:t>、深める</a:t>
                      </a:r>
                      <a:endParaRPr lang="ja-JP" sz="1700" kern="100" dirty="0">
                        <a:latin typeface="+mn-ea"/>
                        <a:ea typeface="+mn-ea"/>
                        <a:cs typeface="Times New Roman"/>
                      </a:endParaRPr>
                    </a:p>
                    <a:p>
                      <a:pPr indent="2857500" algn="just">
                        <a:spcAft>
                          <a:spcPts val="0"/>
                        </a:spcAft>
                      </a:pPr>
                      <a:r>
                        <a:rPr lang="ja-JP" altLang="en-US" sz="1700" kern="100" dirty="0">
                          <a:latin typeface="+mn-ea"/>
                          <a:ea typeface="+mn-ea"/>
                          <a:cs typeface="Times New Roman"/>
                        </a:rPr>
                        <a:t>　　　　　　</a:t>
                      </a:r>
                      <a:r>
                        <a:rPr lang="ja-JP" sz="1700" kern="100" dirty="0">
                          <a:latin typeface="+mn-ea"/>
                          <a:ea typeface="+mn-ea"/>
                          <a:cs typeface="Times New Roman"/>
                        </a:rPr>
                        <a:t>・趣味を確立する</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cxnSp>
        <p:nvCxnSpPr>
          <p:cNvPr id="4" name="直線矢印コネクタ 3"/>
          <p:cNvCxnSpPr>
            <a:cxnSpLocks/>
          </p:cNvCxnSpPr>
          <p:nvPr/>
        </p:nvCxnSpPr>
        <p:spPr>
          <a:xfrm>
            <a:off x="2720752" y="1634339"/>
            <a:ext cx="1833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5617690" y="1634339"/>
            <a:ext cx="221563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8B6D70FB-F409-C38E-55A9-C428A4CC28AF}"/>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36</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283010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632520" y="233178"/>
            <a:ext cx="8903112" cy="529862"/>
          </a:xfrm>
          <a:prstGeom prst="rect">
            <a:avLst/>
          </a:prstGeom>
          <a:noFill/>
          <a:ln w="9525">
            <a:noFill/>
            <a:miter lim="800000"/>
            <a:headEnd/>
            <a:tailEnd/>
          </a:ln>
        </p:spPr>
        <p:txBody>
          <a:bodyPr lIns="77878" tIns="38941" rIns="77878" bIns="38941"/>
          <a:lstStyle/>
          <a:p>
            <a:pPr algn="ctr" defTabSz="457200">
              <a:lnSpc>
                <a:spcPct val="80000"/>
              </a:lnSpc>
              <a:spcBef>
                <a:spcPct val="20000"/>
              </a:spcBef>
            </a:pPr>
            <a:r>
              <a:rPr kumimoji="0" lang="ja-JP" altLang="en-US" sz="3323" u="sng" spc="-92" dirty="0">
                <a:solidFill>
                  <a:srgbClr val="000000"/>
                </a:solidFill>
                <a:latin typeface="Calibri"/>
                <a:ea typeface="ＭＳ Ｐゴシック" panose="020B0600070205080204" pitchFamily="50" charset="-128"/>
              </a:rPr>
              <a:t>放課後等デイサービス・相談支援の支援機能（例）</a:t>
            </a:r>
            <a:endParaRPr kumimoji="0" lang="en-US" altLang="ja-JP" sz="3323" spc="-92" dirty="0">
              <a:solidFill>
                <a:srgbClr val="000000"/>
              </a:solidFill>
              <a:latin typeface="Calibri"/>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27780215"/>
              </p:ext>
            </p:extLst>
          </p:nvPr>
        </p:nvGraphicFramePr>
        <p:xfrm>
          <a:off x="632520" y="763040"/>
          <a:ext cx="8903112" cy="5265391"/>
        </p:xfrm>
        <a:graphic>
          <a:graphicData uri="http://schemas.openxmlformats.org/drawingml/2006/table">
            <a:tbl>
              <a:tblPr/>
              <a:tblGrid>
                <a:gridCol w="1174714">
                  <a:extLst>
                    <a:ext uri="{9D8B030D-6E8A-4147-A177-3AD203B41FA5}">
                      <a16:colId xmlns:a16="http://schemas.microsoft.com/office/drawing/2014/main" val="20000"/>
                    </a:ext>
                  </a:extLst>
                </a:gridCol>
                <a:gridCol w="7728398">
                  <a:extLst>
                    <a:ext uri="{9D8B030D-6E8A-4147-A177-3AD203B41FA5}">
                      <a16:colId xmlns:a16="http://schemas.microsoft.com/office/drawing/2014/main" val="20001"/>
                    </a:ext>
                  </a:extLst>
                </a:gridCol>
              </a:tblGrid>
              <a:tr h="594127">
                <a:tc>
                  <a:txBody>
                    <a:bodyPr/>
                    <a:lstStyle/>
                    <a:p>
                      <a:pPr algn="ctr">
                        <a:spcAft>
                          <a:spcPts val="0"/>
                        </a:spcAft>
                      </a:pPr>
                      <a:r>
                        <a:rPr lang="ja-JP" sz="1200" kern="100" dirty="0">
                          <a:latin typeface="+mn-ea"/>
                          <a:ea typeface="+mn-ea"/>
                          <a:cs typeface="Times New Roman"/>
                        </a:rPr>
                        <a:t>支援の視点</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0488" algn="just">
                        <a:spcAft>
                          <a:spcPts val="0"/>
                        </a:spcAft>
                      </a:pPr>
                      <a:r>
                        <a:rPr lang="ja-JP" sz="1400" kern="100" dirty="0">
                          <a:latin typeface="+mn-ea"/>
                          <a:ea typeface="+mn-ea"/>
                          <a:cs typeface="Times New Roman"/>
                        </a:rPr>
                        <a:t>学童期　　　</a:t>
                      </a:r>
                      <a:r>
                        <a:rPr lang="ja-JP" altLang="en-US" sz="1400" kern="100" dirty="0">
                          <a:latin typeface="+mn-ea"/>
                          <a:ea typeface="+mn-ea"/>
                          <a:cs typeface="Times New Roman"/>
                        </a:rPr>
                        <a:t>　　　　　　　　　　　</a:t>
                      </a:r>
                      <a:r>
                        <a:rPr lang="ja-JP" sz="1400" kern="100" dirty="0">
                          <a:latin typeface="+mn-ea"/>
                          <a:ea typeface="+mn-ea"/>
                          <a:cs typeface="Times New Roman"/>
                        </a:rPr>
                        <a:t>思春期　</a:t>
                      </a:r>
                      <a:r>
                        <a:rPr lang="ja-JP" altLang="en-US" sz="1400" kern="100" dirty="0">
                          <a:latin typeface="+mn-ea"/>
                          <a:ea typeface="+mn-ea"/>
                          <a:cs typeface="Times New Roman"/>
                        </a:rPr>
                        <a:t>　　　　　　　　　　　　　　　　</a:t>
                      </a:r>
                      <a:r>
                        <a:rPr lang="ja-JP" sz="1400" kern="100" dirty="0">
                          <a:latin typeface="+mn-ea"/>
                          <a:ea typeface="+mn-ea"/>
                          <a:cs typeface="Times New Roman"/>
                        </a:rPr>
                        <a:t>　（移行）</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19311">
                <a:tc>
                  <a:txBody>
                    <a:bodyPr/>
                    <a:lstStyle/>
                    <a:p>
                      <a:pPr algn="ctr">
                        <a:spcAft>
                          <a:spcPts val="0"/>
                        </a:spcAft>
                      </a:pPr>
                      <a:r>
                        <a:rPr lang="ja-JP" sz="1400" kern="100" dirty="0">
                          <a:latin typeface="+mn-ea"/>
                          <a:ea typeface="+mn-ea"/>
                          <a:cs typeface="Times New Roman"/>
                        </a:rPr>
                        <a:t>本人支援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a:t>
                      </a:r>
                      <a:r>
                        <a:rPr lang="ja-JP" altLang="en-US" sz="1400" kern="100" dirty="0">
                          <a:latin typeface="+mn-ea"/>
                          <a:ea typeface="+mn-ea"/>
                          <a:cs typeface="Times New Roman"/>
                        </a:rPr>
                        <a:t>発達支援</a:t>
                      </a:r>
                      <a:r>
                        <a:rPr lang="ja-JP" sz="1400" kern="100" dirty="0">
                          <a:latin typeface="+mn-ea"/>
                          <a:ea typeface="+mn-ea"/>
                          <a:cs typeface="Times New Roman"/>
                        </a:rPr>
                        <a:t>の継続</a:t>
                      </a:r>
                      <a:r>
                        <a:rPr lang="ja-JP" altLang="en-US" sz="1400" kern="100" dirty="0">
                          <a:latin typeface="+mn-ea"/>
                          <a:ea typeface="+mn-ea"/>
                          <a:cs typeface="Times New Roman"/>
                        </a:rPr>
                        <a:t>（行動や情動の統制、支援環境＝合理的配慮）</a:t>
                      </a:r>
                      <a:endParaRPr lang="ja-JP" sz="1400" kern="100" dirty="0">
                        <a:latin typeface="+mn-ea"/>
                        <a:ea typeface="+mn-ea"/>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sz="1400" kern="100" dirty="0">
                          <a:latin typeface="+mn-ea"/>
                          <a:ea typeface="+mn-ea"/>
                          <a:cs typeface="Times New Roman"/>
                        </a:rPr>
                        <a:t>　　　</a:t>
                      </a:r>
                      <a:r>
                        <a:rPr lang="ja-JP" altLang="en-US" sz="1400" kern="100" dirty="0">
                          <a:latin typeface="+mn-ea"/>
                          <a:ea typeface="+mn-ea"/>
                          <a:cs typeface="Times New Roman"/>
                        </a:rPr>
                        <a:t>　</a:t>
                      </a:r>
                      <a:r>
                        <a:rPr lang="ja-JP" altLang="ja-JP" sz="1400" kern="100" dirty="0">
                          <a:latin typeface="+mn-ea"/>
                          <a:ea typeface="+mn-ea"/>
                          <a:cs typeface="Times New Roman"/>
                        </a:rPr>
                        <a:t>・年齢に応じた遊びや交友関係の支援</a:t>
                      </a:r>
                    </a:p>
                    <a:p>
                      <a:pPr algn="just">
                        <a:spcAft>
                          <a:spcPts val="0"/>
                        </a:spcAft>
                      </a:pPr>
                      <a:r>
                        <a:rPr lang="ja-JP" sz="1400" kern="100" dirty="0">
                          <a:latin typeface="+mn-ea"/>
                          <a:ea typeface="+mn-ea"/>
                          <a:cs typeface="Times New Roman"/>
                        </a:rPr>
                        <a:t>　</a:t>
                      </a:r>
                      <a:r>
                        <a:rPr lang="ja-JP" altLang="en-US" sz="1400" kern="100" dirty="0">
                          <a:latin typeface="+mn-ea"/>
                          <a:ea typeface="+mn-ea"/>
                          <a:cs typeface="Times New Roman"/>
                        </a:rPr>
                        <a:t>　　　　　　</a:t>
                      </a:r>
                      <a:r>
                        <a:rPr lang="ja-JP" sz="1400" kern="100" dirty="0">
                          <a:latin typeface="+mn-ea"/>
                          <a:ea typeface="+mn-ea"/>
                          <a:cs typeface="Times New Roman"/>
                        </a:rPr>
                        <a:t>・障害特性に応じた個別の支援</a:t>
                      </a:r>
                      <a:r>
                        <a:rPr lang="ja-JP" altLang="en-US" sz="1400" kern="100" dirty="0">
                          <a:latin typeface="+mn-ea"/>
                          <a:ea typeface="+mn-ea"/>
                          <a:cs typeface="Times New Roman"/>
                        </a:rPr>
                        <a:t>（二次障害予防、より豊かに生きる）</a:t>
                      </a:r>
                      <a:endParaRPr lang="en-US" altLang="ja-JP" sz="1400" kern="100" dirty="0">
                        <a:latin typeface="+mn-ea"/>
                        <a:ea typeface="+mn-ea"/>
                        <a:cs typeface="Times New Roman"/>
                      </a:endParaRPr>
                    </a:p>
                    <a:p>
                      <a:pPr indent="12573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・本人の生活スタイルを見つける</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32642">
                <a:tc>
                  <a:txBody>
                    <a:bodyPr/>
                    <a:lstStyle/>
                    <a:p>
                      <a:pPr algn="ctr">
                        <a:spcAft>
                          <a:spcPts val="0"/>
                        </a:spcAft>
                      </a:pPr>
                      <a:r>
                        <a:rPr lang="ja-JP" sz="1400" kern="100" dirty="0">
                          <a:latin typeface="+mn-ea"/>
                          <a:ea typeface="+mn-ea"/>
                          <a:cs typeface="Times New Roman"/>
                        </a:rPr>
                        <a:t>家族支援</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・子どもとの関わり方に関する専門的な助言</a:t>
                      </a:r>
                    </a:p>
                    <a:p>
                      <a:pPr algn="just">
                        <a:spcAft>
                          <a:spcPts val="0"/>
                        </a:spcAft>
                      </a:pPr>
                      <a:r>
                        <a:rPr lang="ja-JP" sz="1400" kern="100" dirty="0">
                          <a:latin typeface="+mn-ea"/>
                          <a:ea typeface="+mn-ea"/>
                          <a:cs typeface="Times New Roman"/>
                        </a:rPr>
                        <a:t>・預か</a:t>
                      </a:r>
                      <a:r>
                        <a:rPr lang="ja-JP" altLang="en-US" sz="1400" kern="100" dirty="0">
                          <a:latin typeface="+mn-ea"/>
                          <a:ea typeface="+mn-ea"/>
                          <a:cs typeface="Times New Roman"/>
                        </a:rPr>
                        <a:t>り、共に育む</a:t>
                      </a:r>
                      <a:r>
                        <a:rPr lang="ja-JP" sz="1400" kern="100" dirty="0">
                          <a:latin typeface="+mn-ea"/>
                          <a:ea typeface="+mn-ea"/>
                          <a:cs typeface="Times New Roman"/>
                        </a:rPr>
                        <a:t>ことで親の安心感に寄り添う</a:t>
                      </a:r>
                    </a:p>
                    <a:p>
                      <a:pPr indent="10287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・家庭における本人の役割</a:t>
                      </a:r>
                      <a:endParaRPr lang="en-US" altLang="ja-JP" sz="1400" kern="100" dirty="0">
                        <a:latin typeface="+mn-ea"/>
                        <a:ea typeface="+mn-ea"/>
                        <a:cs typeface="Times New Roman"/>
                      </a:endParaRPr>
                    </a:p>
                    <a:p>
                      <a:pPr indent="1028700" algn="just">
                        <a:spcAft>
                          <a:spcPts val="0"/>
                        </a:spcAft>
                      </a:pPr>
                      <a:r>
                        <a:rPr lang="ja-JP" altLang="en-US" sz="1400" kern="100" dirty="0">
                          <a:latin typeface="+mn-ea"/>
                          <a:ea typeface="+mn-ea"/>
                          <a:cs typeface="Times New Roman"/>
                        </a:rPr>
                        <a:t>　　　　　　　　　</a:t>
                      </a:r>
                      <a:r>
                        <a:rPr lang="ja-JP" altLang="ja-JP" sz="1400" kern="100" dirty="0">
                          <a:latin typeface="+mn-ea"/>
                          <a:ea typeface="+mn-ea"/>
                          <a:cs typeface="Times New Roman"/>
                        </a:rPr>
                        <a:t>・養育者から支援者へ移行するための関係性の調整</a:t>
                      </a:r>
                      <a:endParaRPr lang="en-US" altLang="ja-JP" sz="1400" kern="100" dirty="0">
                        <a:latin typeface="+mn-ea"/>
                        <a:ea typeface="+mn-ea"/>
                        <a:cs typeface="Times New Roman"/>
                      </a:endParaRPr>
                    </a:p>
                    <a:p>
                      <a:pPr algn="ctr">
                        <a:spcAft>
                          <a:spcPts val="0"/>
                        </a:spcAft>
                      </a:pPr>
                      <a:r>
                        <a:rPr lang="ja-JP" altLang="en-US" sz="1400" kern="100" dirty="0">
                          <a:latin typeface="+mn-ea"/>
                          <a:ea typeface="+mn-ea"/>
                          <a:cs typeface="Times New Roman"/>
                        </a:rPr>
                        <a:t>　　　　　　　　　　　　　　・</a:t>
                      </a:r>
                      <a:r>
                        <a:rPr lang="ja-JP" sz="1400" kern="100" dirty="0">
                          <a:latin typeface="+mn-ea"/>
                          <a:ea typeface="+mn-ea"/>
                          <a:cs typeface="Times New Roman"/>
                        </a:rPr>
                        <a:t>家族の役割についての整理と調整</a:t>
                      </a:r>
                    </a:p>
                    <a:p>
                      <a:pPr algn="r">
                        <a:spcAft>
                          <a:spcPts val="0"/>
                        </a:spcAft>
                      </a:pPr>
                      <a:r>
                        <a:rPr lang="ja-JP" sz="1400" kern="100" dirty="0">
                          <a:latin typeface="+mn-ea"/>
                          <a:ea typeface="+mn-ea"/>
                          <a:cs typeface="Times New Roman"/>
                        </a:rPr>
                        <a:t>　　　　　　　　　　</a:t>
                      </a:r>
                      <a:r>
                        <a:rPr lang="ja-JP" altLang="en-US" sz="1400" kern="100" dirty="0">
                          <a:latin typeface="+mn-ea"/>
                          <a:ea typeface="+mn-ea"/>
                          <a:cs typeface="Times New Roman"/>
                        </a:rPr>
                        <a:t>　　　</a:t>
                      </a:r>
                      <a:r>
                        <a:rPr lang="ja-JP" sz="1400" kern="100" dirty="0">
                          <a:latin typeface="+mn-ea"/>
                          <a:ea typeface="+mn-ea"/>
                          <a:cs typeface="Times New Roman"/>
                        </a:rPr>
                        <a:t>　　　　　・一人で過ご</a:t>
                      </a:r>
                      <a:r>
                        <a:rPr lang="ja-JP" altLang="en-US" sz="1400" kern="100" dirty="0">
                          <a:latin typeface="+mn-ea"/>
                          <a:ea typeface="+mn-ea"/>
                          <a:cs typeface="Times New Roman"/>
                        </a:rPr>
                        <a:t>す</a:t>
                      </a:r>
                      <a:r>
                        <a:rPr lang="ja-JP" sz="1400" kern="100" dirty="0">
                          <a:latin typeface="+mn-ea"/>
                          <a:ea typeface="+mn-ea"/>
                          <a:cs typeface="Times New Roman"/>
                        </a:rPr>
                        <a:t>ための制度利用や方法の助言</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19311">
                <a:tc>
                  <a:txBody>
                    <a:bodyPr/>
                    <a:lstStyle/>
                    <a:p>
                      <a:pPr algn="ctr">
                        <a:spcAft>
                          <a:spcPts val="0"/>
                        </a:spcAft>
                      </a:pPr>
                      <a:r>
                        <a:rPr lang="ja-JP" sz="1400" kern="100" dirty="0">
                          <a:latin typeface="+mn-ea"/>
                          <a:ea typeface="+mn-ea"/>
                          <a:cs typeface="Times New Roman"/>
                        </a:rPr>
                        <a:t>地域連携</a:t>
                      </a: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latin typeface="+mn-ea"/>
                          <a:ea typeface="+mn-ea"/>
                          <a:cs typeface="Times New Roman"/>
                        </a:rPr>
                        <a:t>・</a:t>
                      </a:r>
                      <a:r>
                        <a:rPr lang="ja-JP" altLang="en-US" sz="1400" kern="100" dirty="0">
                          <a:latin typeface="+mn-ea"/>
                          <a:ea typeface="+mn-ea"/>
                          <a:cs typeface="Times New Roman"/>
                        </a:rPr>
                        <a:t>安心できる居場所づくり、チャレンジできる居場所探し</a:t>
                      </a:r>
                      <a:endParaRPr lang="en-US" altLang="ja-JP" sz="1400" kern="100" dirty="0">
                        <a:latin typeface="+mn-ea"/>
                        <a:ea typeface="+mn-ea"/>
                        <a:cs typeface="Times New Roman"/>
                      </a:endParaRPr>
                    </a:p>
                    <a:p>
                      <a:pPr algn="just">
                        <a:spcAft>
                          <a:spcPts val="0"/>
                        </a:spcAft>
                      </a:pPr>
                      <a:r>
                        <a:rPr lang="ja-JP" altLang="en-US" sz="1400" kern="100" dirty="0">
                          <a:latin typeface="+mn-ea"/>
                          <a:ea typeface="+mn-ea"/>
                          <a:cs typeface="Times New Roman"/>
                        </a:rPr>
                        <a:t>・</a:t>
                      </a:r>
                      <a:r>
                        <a:rPr lang="ja-JP" sz="1400" kern="100" dirty="0">
                          <a:latin typeface="+mn-ea"/>
                          <a:ea typeface="+mn-ea"/>
                          <a:cs typeface="Times New Roman"/>
                        </a:rPr>
                        <a:t>家庭と学校、事業所間の共通理解を図るための連携</a:t>
                      </a:r>
                      <a:endParaRPr lang="en-US" altLang="ja-JP" sz="1400" kern="100" dirty="0">
                        <a:latin typeface="+mn-ea"/>
                        <a:ea typeface="+mn-ea"/>
                        <a:cs typeface="Times New Roman"/>
                      </a:endParaRPr>
                    </a:p>
                    <a:p>
                      <a:pPr algn="just">
                        <a:spcAft>
                          <a:spcPts val="0"/>
                        </a:spcAft>
                      </a:pPr>
                      <a:r>
                        <a:rPr lang="ja-JP" altLang="en-US" sz="1400" kern="100" dirty="0">
                          <a:latin typeface="+mn-ea"/>
                          <a:ea typeface="+mn-ea"/>
                          <a:cs typeface="Times New Roman"/>
                        </a:rPr>
                        <a:t>・地域から分離されない、地域とつながりのある支援</a:t>
                      </a:r>
                      <a:endParaRPr lang="ja-JP" sz="1400" kern="100" dirty="0">
                        <a:latin typeface="+mn-ea"/>
                        <a:ea typeface="+mn-ea"/>
                        <a:cs typeface="Times New Roman"/>
                      </a:endParaRPr>
                    </a:p>
                    <a:p>
                      <a:pPr indent="914400"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・障害特性に応じた環境整備や支援方法についての連携</a:t>
                      </a:r>
                    </a:p>
                    <a:p>
                      <a:pPr indent="1698625" algn="just">
                        <a:spcAft>
                          <a:spcPts val="0"/>
                        </a:spcAft>
                      </a:pPr>
                      <a:r>
                        <a:rPr lang="ja-JP" altLang="en-US" sz="1400" kern="100" dirty="0">
                          <a:latin typeface="+mn-ea"/>
                          <a:ea typeface="+mn-ea"/>
                          <a:cs typeface="Times New Roman"/>
                        </a:rPr>
                        <a:t>　　　　　　　　</a:t>
                      </a:r>
                      <a:r>
                        <a:rPr lang="ja-JP" sz="1400" kern="100" dirty="0">
                          <a:latin typeface="+mn-ea"/>
                          <a:ea typeface="+mn-ea"/>
                          <a:cs typeface="Times New Roman"/>
                        </a:rPr>
                        <a:t>・障害特性や支援方法を卒後に繋ぐための連携</a:t>
                      </a:r>
                      <a:endParaRPr lang="en-US" altLang="ja-JP" sz="1400" kern="100" dirty="0">
                        <a:latin typeface="+mn-ea"/>
                        <a:ea typeface="+mn-ea"/>
                        <a:cs typeface="Times New Roman"/>
                      </a:endParaRPr>
                    </a:p>
                    <a:p>
                      <a:pPr indent="1698625" algn="r">
                        <a:spcAft>
                          <a:spcPts val="0"/>
                        </a:spcAft>
                      </a:pPr>
                      <a:r>
                        <a:rPr lang="ja-JP" altLang="en-US" sz="1400" kern="100" dirty="0">
                          <a:latin typeface="+mn-ea"/>
                          <a:ea typeface="+mn-ea"/>
                          <a:cs typeface="Times New Roman"/>
                        </a:rPr>
                        <a:t>・より創造的な生活の組み立てと仲間づくり</a:t>
                      </a:r>
                      <a:endParaRPr lang="ja-JP" sz="1400" kern="100" dirty="0">
                        <a:latin typeface="+mn-ea"/>
                        <a:ea typeface="+mn-ea"/>
                        <a:cs typeface="Times New Roman"/>
                      </a:endParaRPr>
                    </a:p>
                  </a:txBody>
                  <a:tcPr marL="58029" marR="580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cxnSp>
        <p:nvCxnSpPr>
          <p:cNvPr id="5" name="直線矢印コネクタ 4"/>
          <p:cNvCxnSpPr/>
          <p:nvPr/>
        </p:nvCxnSpPr>
        <p:spPr>
          <a:xfrm>
            <a:off x="3008784" y="1052736"/>
            <a:ext cx="159525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cxnSpLocks/>
          </p:cNvCxnSpPr>
          <p:nvPr/>
        </p:nvCxnSpPr>
        <p:spPr>
          <a:xfrm>
            <a:off x="6024005" y="1052736"/>
            <a:ext cx="194421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01508B42-FA7C-9F19-8901-09825B590D37}"/>
              </a:ext>
            </a:extLst>
          </p:cNvPr>
          <p:cNvSpPr>
            <a:spLocks noGrp="1"/>
          </p:cNvSpPr>
          <p:nvPr>
            <p:ph type="sldNum" sz="quarter" idx="12"/>
          </p:nvPr>
        </p:nvSpPr>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37</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810006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608350" y="476672"/>
            <a:ext cx="9323464" cy="1224136"/>
          </a:xfrm>
        </p:spPr>
        <p:txBody>
          <a:bodyPr>
            <a:normAutofit/>
          </a:bodyPr>
          <a:lstStyle/>
          <a:p>
            <a:r>
              <a:rPr kumimoji="1" lang="ja-JP" altLang="en-US" dirty="0"/>
              <a:t>「</a:t>
            </a:r>
            <a:r>
              <a:rPr lang="ja-JP" altLang="en-US" dirty="0"/>
              <a:t>子どもの社会化・関係性の拡がりと支援における連携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204865"/>
            <a:ext cx="8420100" cy="4176464"/>
          </a:xfrm>
        </p:spPr>
        <p:txBody>
          <a:bodyPr>
            <a:normAutofit/>
          </a:bodyPr>
          <a:lstStyle/>
          <a:p>
            <a:r>
              <a:rPr kumimoji="1" lang="ja-JP" altLang="en-US" dirty="0"/>
              <a:t>子どもの成長にともない変遷する関係機関を再確認する。</a:t>
            </a:r>
            <a:endParaRPr kumimoji="1" lang="en-US" altLang="ja-JP" dirty="0"/>
          </a:p>
          <a:p>
            <a:pPr lvl="1"/>
            <a:endParaRPr kumimoji="1" lang="en-US" altLang="ja-JP" dirty="0"/>
          </a:p>
          <a:p>
            <a:pPr lvl="1"/>
            <a:r>
              <a:rPr kumimoji="1" lang="ja-JP" altLang="en-US" dirty="0"/>
              <a:t>機関連携との連携</a:t>
            </a:r>
            <a:endParaRPr kumimoji="1" lang="en-US" altLang="ja-JP" dirty="0"/>
          </a:p>
          <a:p>
            <a:pPr lvl="1"/>
            <a:endParaRPr kumimoji="1" lang="en-US" altLang="ja-JP" dirty="0"/>
          </a:p>
          <a:p>
            <a:pPr lvl="1"/>
            <a:r>
              <a:rPr kumimoji="1" lang="ja-JP" altLang="en-US" dirty="0"/>
              <a:t>支援者が場所（家庭・所属先等）や人（保護者・友達・担任等）とどのように関わるべきかを考える</a:t>
            </a:r>
            <a:endParaRPr kumimoji="1" lang="en-US" altLang="ja-JP" dirty="0"/>
          </a:p>
          <a:p>
            <a:pPr lvl="1"/>
            <a:endParaRPr kumimoji="1" lang="en-US" altLang="ja-JP" dirty="0"/>
          </a:p>
          <a:p>
            <a:pPr lvl="1"/>
            <a:r>
              <a:rPr kumimoji="1" lang="ja-JP" altLang="en-US" dirty="0"/>
              <a:t>インクルージョンの視点について整理する。</a:t>
            </a:r>
          </a:p>
        </p:txBody>
      </p:sp>
      <p:sp>
        <p:nvSpPr>
          <p:cNvPr id="4" name="スライド番号プレースホルダー 3">
            <a:extLst>
              <a:ext uri="{FF2B5EF4-FFF2-40B4-BE49-F238E27FC236}">
                <a16:creationId xmlns:a16="http://schemas.microsoft.com/office/drawing/2014/main" id="{BD4DEE8D-CCF5-BB3B-EB49-CCF5B9454AE3}"/>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38</a:t>
            </a:fld>
            <a:endParaRPr lang="ja-JP" altLang="en-US">
              <a:solidFill>
                <a:prstClr val="black">
                  <a:tint val="75000"/>
                </a:prstClr>
              </a:solidFill>
            </a:endParaRPr>
          </a:p>
        </p:txBody>
      </p:sp>
    </p:spTree>
    <p:extLst>
      <p:ext uri="{BB962C8B-B14F-4D97-AF65-F5344CB8AC3E}">
        <p14:creationId xmlns:p14="http://schemas.microsoft.com/office/powerpoint/2010/main" val="83772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7"/>
          <p:cNvSpPr>
            <a:spLocks noChangeArrowheads="1"/>
          </p:cNvSpPr>
          <p:nvPr/>
        </p:nvSpPr>
        <p:spPr bwMode="auto">
          <a:xfrm>
            <a:off x="1833298" y="2276570"/>
            <a:ext cx="6475016" cy="1152525"/>
          </a:xfrm>
          <a:prstGeom prst="ellipse">
            <a:avLst/>
          </a:prstGeom>
          <a:solidFill>
            <a:schemeClr val="accent1"/>
          </a:solidFill>
          <a:ln>
            <a:noFill/>
          </a:ln>
          <a:effectLst>
            <a:outerShdw dist="53882" dir="2700000" algn="ctr" rotWithShape="0">
              <a:schemeClr val="bg2"/>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4000">
              <a:solidFill>
                <a:srgbClr val="000000"/>
              </a:solidFill>
            </a:endParaRPr>
          </a:p>
        </p:txBody>
      </p:sp>
      <p:sp>
        <p:nvSpPr>
          <p:cNvPr id="21507" name="Text Box 8"/>
          <p:cNvSpPr txBox="1">
            <a:spLocks noChangeArrowheads="1"/>
          </p:cNvSpPr>
          <p:nvPr/>
        </p:nvSpPr>
        <p:spPr bwMode="auto">
          <a:xfrm>
            <a:off x="1327714" y="257182"/>
            <a:ext cx="815009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a:solidFill>
                  <a:srgbClr val="000000"/>
                </a:solidFill>
              </a:rPr>
              <a:t>子どもの自立に向けて</a:t>
            </a:r>
          </a:p>
          <a:p>
            <a:pPr eaLnBrk="1" fontAlgn="base" hangingPunct="1">
              <a:spcBef>
                <a:spcPct val="0"/>
              </a:spcBef>
              <a:spcAft>
                <a:spcPct val="0"/>
              </a:spcAft>
              <a:buFontTx/>
              <a:buNone/>
            </a:pPr>
            <a:r>
              <a:rPr kumimoji="0" lang="ja-JP" altLang="en-US">
                <a:solidFill>
                  <a:srgbClr val="000000"/>
                </a:solidFill>
              </a:rPr>
              <a:t>　「縦横連携」を意識したネットワークづくり</a:t>
            </a:r>
          </a:p>
        </p:txBody>
      </p:sp>
      <p:sp>
        <p:nvSpPr>
          <p:cNvPr id="21508" name="Text Box 9"/>
          <p:cNvSpPr txBox="1">
            <a:spLocks noChangeArrowheads="1"/>
          </p:cNvSpPr>
          <p:nvPr/>
        </p:nvSpPr>
        <p:spPr bwMode="auto">
          <a:xfrm>
            <a:off x="1186656" y="1771654"/>
            <a:ext cx="37160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子どもの成長・発達とともに</a:t>
            </a:r>
          </a:p>
        </p:txBody>
      </p:sp>
      <p:sp>
        <p:nvSpPr>
          <p:cNvPr id="21509" name="Text Box 10"/>
          <p:cNvSpPr txBox="1">
            <a:spLocks noChangeArrowheads="1"/>
          </p:cNvSpPr>
          <p:nvPr/>
        </p:nvSpPr>
        <p:spPr bwMode="auto">
          <a:xfrm>
            <a:off x="2301143" y="2421033"/>
            <a:ext cx="51908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個々がもつ発達課題、支援ニーズ変化</a:t>
            </a:r>
          </a:p>
          <a:p>
            <a:pPr eaLnBrk="1" fontAlgn="base" hangingPunct="1">
              <a:spcBef>
                <a:spcPct val="0"/>
              </a:spcBef>
              <a:spcAft>
                <a:spcPct val="0"/>
              </a:spcAft>
              <a:buFontTx/>
              <a:buNone/>
            </a:pPr>
            <a:r>
              <a:rPr kumimoji="0" lang="ja-JP" altLang="en-US" sz="2400">
                <a:solidFill>
                  <a:srgbClr val="000000"/>
                </a:solidFill>
              </a:rPr>
              <a:t>親・家族が抱える生活ニーズ変化</a:t>
            </a:r>
          </a:p>
        </p:txBody>
      </p:sp>
      <p:sp>
        <p:nvSpPr>
          <p:cNvPr id="21510" name="Text Box 13"/>
          <p:cNvSpPr txBox="1">
            <a:spLocks noChangeArrowheads="1"/>
          </p:cNvSpPr>
          <p:nvPr/>
        </p:nvSpPr>
        <p:spPr bwMode="auto">
          <a:xfrm>
            <a:off x="4074241" y="3513140"/>
            <a:ext cx="39901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一機関だけでは支えきれない</a:t>
            </a:r>
          </a:p>
        </p:txBody>
      </p:sp>
      <p:sp>
        <p:nvSpPr>
          <p:cNvPr id="21511" name="Text Box 14"/>
          <p:cNvSpPr txBox="1">
            <a:spLocks noChangeArrowheads="1"/>
          </p:cNvSpPr>
          <p:nvPr/>
        </p:nvSpPr>
        <p:spPr bwMode="auto">
          <a:xfrm>
            <a:off x="741231" y="4581620"/>
            <a:ext cx="678629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400">
                <a:solidFill>
                  <a:srgbClr val="000000"/>
                </a:solidFill>
              </a:rPr>
              <a:t>◆移行期をどう繋いでいくかという視点</a:t>
            </a:r>
          </a:p>
          <a:p>
            <a:pPr eaLnBrk="1" fontAlgn="base" hangingPunct="1">
              <a:spcBef>
                <a:spcPct val="0"/>
              </a:spcBef>
              <a:spcAft>
                <a:spcPct val="0"/>
              </a:spcAft>
              <a:buFontTx/>
              <a:buNone/>
            </a:pPr>
            <a:endParaRPr kumimoji="0" lang="ja-JP" altLang="en-US" sz="2400">
              <a:solidFill>
                <a:srgbClr val="000000"/>
              </a:solidFill>
            </a:endParaRPr>
          </a:p>
        </p:txBody>
      </p:sp>
      <p:sp>
        <p:nvSpPr>
          <p:cNvPr id="21512" name="Line 22"/>
          <p:cNvSpPr>
            <a:spLocks noChangeShapeType="1"/>
          </p:cNvSpPr>
          <p:nvPr/>
        </p:nvSpPr>
        <p:spPr bwMode="auto">
          <a:xfrm>
            <a:off x="662120" y="1412875"/>
            <a:ext cx="8915400" cy="0"/>
          </a:xfrm>
          <a:prstGeom prst="line">
            <a:avLst/>
          </a:prstGeom>
          <a:noFill/>
          <a:ln w="28575">
            <a:solidFill>
              <a:srgbClr val="FF0000"/>
            </a:solidFill>
            <a:round/>
            <a:headEnd/>
            <a:tailEnd/>
          </a:ln>
          <a:effectLst>
            <a:outerShdw algn="ctr" rotWithShape="0">
              <a:schemeClr val="bg2">
                <a:alpha val="50000"/>
              </a:schemeClr>
            </a:outerShdw>
          </a:effectLst>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kumimoji="0" lang="ja-JP" altLang="en-US" sz="4000">
              <a:solidFill>
                <a:srgbClr val="000000"/>
              </a:solidFill>
            </a:endParaRPr>
          </a:p>
        </p:txBody>
      </p:sp>
      <p:sp>
        <p:nvSpPr>
          <p:cNvPr id="21514" name="テキスト ボックス 16"/>
          <p:cNvSpPr txBox="1">
            <a:spLocks noChangeArrowheads="1"/>
          </p:cNvSpPr>
          <p:nvPr/>
        </p:nvSpPr>
        <p:spPr bwMode="auto">
          <a:xfrm>
            <a:off x="818621" y="4076703"/>
            <a:ext cx="69365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ライフステージを見通した一貫性・継続性のある支援</a:t>
            </a:r>
          </a:p>
        </p:txBody>
      </p:sp>
      <p:sp>
        <p:nvSpPr>
          <p:cNvPr id="21515" name="テキスト ボックス 17"/>
          <p:cNvSpPr txBox="1">
            <a:spLocks noChangeArrowheads="1"/>
          </p:cNvSpPr>
          <p:nvPr/>
        </p:nvSpPr>
        <p:spPr bwMode="auto">
          <a:xfrm>
            <a:off x="975130" y="5013326"/>
            <a:ext cx="677461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000">
                <a:solidFill>
                  <a:srgbClr val="000000"/>
                </a:solidFill>
              </a:rPr>
              <a:t>　担任や学年が変わる小さな移行期</a:t>
            </a:r>
            <a:endParaRPr lang="en-US" altLang="ja-JP" sz="2000">
              <a:solidFill>
                <a:srgbClr val="000000"/>
              </a:solidFill>
            </a:endParaRPr>
          </a:p>
          <a:p>
            <a:pPr eaLnBrk="1" fontAlgn="base" hangingPunct="1">
              <a:spcBef>
                <a:spcPct val="0"/>
              </a:spcBef>
              <a:spcAft>
                <a:spcPct val="0"/>
              </a:spcAft>
              <a:buFontTx/>
              <a:buNone/>
            </a:pPr>
            <a:r>
              <a:rPr lang="ja-JP" altLang="en-US" sz="2000">
                <a:solidFill>
                  <a:srgbClr val="000000"/>
                </a:solidFill>
              </a:rPr>
              <a:t>　入園、入学、卒後などライフイベントと関連した大きな移行期</a:t>
            </a:r>
          </a:p>
        </p:txBody>
      </p:sp>
      <p:sp>
        <p:nvSpPr>
          <p:cNvPr id="21516" name="テキスト ボックス 18"/>
          <p:cNvSpPr txBox="1">
            <a:spLocks noChangeArrowheads="1"/>
          </p:cNvSpPr>
          <p:nvPr/>
        </p:nvSpPr>
        <p:spPr bwMode="auto">
          <a:xfrm>
            <a:off x="818622" y="5805582"/>
            <a:ext cx="81115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400">
                <a:solidFill>
                  <a:srgbClr val="000000"/>
                </a:solidFill>
              </a:rPr>
              <a:t>◆「縦・横」のネットワークで個々のニーズに応じた支援を展開</a:t>
            </a:r>
            <a:endParaRPr lang="en-US" altLang="ja-JP" sz="2400">
              <a:solidFill>
                <a:srgbClr val="000000"/>
              </a:solidFill>
            </a:endParaRPr>
          </a:p>
          <a:p>
            <a:pPr eaLnBrk="1" fontAlgn="base" hangingPunct="1">
              <a:spcBef>
                <a:spcPct val="0"/>
              </a:spcBef>
              <a:spcAft>
                <a:spcPct val="0"/>
              </a:spcAft>
              <a:buFontTx/>
              <a:buNone/>
            </a:pPr>
            <a:r>
              <a:rPr lang="ja-JP" altLang="en-US" sz="2400">
                <a:solidFill>
                  <a:srgbClr val="000000"/>
                </a:solidFill>
              </a:rPr>
              <a:t>　するという視点</a:t>
            </a:r>
          </a:p>
        </p:txBody>
      </p:sp>
      <p:sp>
        <p:nvSpPr>
          <p:cNvPr id="20" name="フリーフォーム 19"/>
          <p:cNvSpPr/>
          <p:nvPr/>
        </p:nvSpPr>
        <p:spPr bwMode="auto">
          <a:xfrm>
            <a:off x="5186919" y="1989138"/>
            <a:ext cx="1110985" cy="290512"/>
          </a:xfrm>
          <a:custGeom>
            <a:avLst/>
            <a:gdLst>
              <a:gd name="connsiteX0" fmla="*/ 0 w 1023583"/>
              <a:gd name="connsiteY0" fmla="*/ 0 h 368489"/>
              <a:gd name="connsiteX1" fmla="*/ 846161 w 1023583"/>
              <a:gd name="connsiteY1" fmla="*/ 81886 h 368489"/>
              <a:gd name="connsiteX2" fmla="*/ 996287 w 1023583"/>
              <a:gd name="connsiteY2" fmla="*/ 327546 h 368489"/>
              <a:gd name="connsiteX3" fmla="*/ 1009935 w 1023583"/>
              <a:gd name="connsiteY3" fmla="*/ 327546 h 368489"/>
            </a:gdLst>
            <a:ahLst/>
            <a:cxnLst>
              <a:cxn ang="0">
                <a:pos x="connsiteX0" y="connsiteY0"/>
              </a:cxn>
              <a:cxn ang="0">
                <a:pos x="connsiteX1" y="connsiteY1"/>
              </a:cxn>
              <a:cxn ang="0">
                <a:pos x="connsiteX2" y="connsiteY2"/>
              </a:cxn>
              <a:cxn ang="0">
                <a:pos x="connsiteX3" y="connsiteY3"/>
              </a:cxn>
            </a:cxnLst>
            <a:rect l="l" t="t" r="r" b="b"/>
            <a:pathLst>
              <a:path w="1023583" h="368489">
                <a:moveTo>
                  <a:pt x="0" y="0"/>
                </a:moveTo>
                <a:cubicBezTo>
                  <a:pt x="340056" y="13647"/>
                  <a:pt x="680113" y="27295"/>
                  <a:pt x="846161" y="81886"/>
                </a:cubicBezTo>
                <a:cubicBezTo>
                  <a:pt x="1012209" y="136477"/>
                  <a:pt x="968991" y="286603"/>
                  <a:pt x="996287" y="327546"/>
                </a:cubicBezTo>
                <a:cubicBezTo>
                  <a:pt x="1023583" y="368489"/>
                  <a:pt x="1016759" y="348017"/>
                  <a:pt x="1009935" y="327546"/>
                </a:cubicBezTo>
              </a:path>
            </a:pathLst>
          </a:cu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a:lstStyle/>
          <a:p>
            <a:pPr fontAlgn="base">
              <a:spcBef>
                <a:spcPct val="0"/>
              </a:spcBef>
              <a:spcAft>
                <a:spcPct val="0"/>
              </a:spcAft>
              <a:defRPr/>
            </a:pPr>
            <a:endParaRPr kumimoji="0" lang="ja-JP" altLang="en-US" sz="4000">
              <a:solidFill>
                <a:srgbClr val="000000"/>
              </a:solidFill>
            </a:endParaRPr>
          </a:p>
        </p:txBody>
      </p:sp>
      <p:sp>
        <p:nvSpPr>
          <p:cNvPr id="22" name="フリーフォーム 21"/>
          <p:cNvSpPr/>
          <p:nvPr/>
        </p:nvSpPr>
        <p:spPr bwMode="auto">
          <a:xfrm>
            <a:off x="2760318" y="3411538"/>
            <a:ext cx="1143661" cy="412750"/>
          </a:xfrm>
          <a:custGeom>
            <a:avLst/>
            <a:gdLst>
              <a:gd name="connsiteX0" fmla="*/ 1055427 w 1055427"/>
              <a:gd name="connsiteY0" fmla="*/ 395785 h 411708"/>
              <a:gd name="connsiteX1" fmla="*/ 332096 w 1055427"/>
              <a:gd name="connsiteY1" fmla="*/ 354842 h 411708"/>
              <a:gd name="connsiteX2" fmla="*/ 45493 w 1055427"/>
              <a:gd name="connsiteY2" fmla="*/ 54591 h 411708"/>
              <a:gd name="connsiteX3" fmla="*/ 59140 w 1055427"/>
              <a:gd name="connsiteY3" fmla="*/ 27296 h 411708"/>
            </a:gdLst>
            <a:ahLst/>
            <a:cxnLst>
              <a:cxn ang="0">
                <a:pos x="connsiteX0" y="connsiteY0"/>
              </a:cxn>
              <a:cxn ang="0">
                <a:pos x="connsiteX1" y="connsiteY1"/>
              </a:cxn>
              <a:cxn ang="0">
                <a:pos x="connsiteX2" y="connsiteY2"/>
              </a:cxn>
              <a:cxn ang="0">
                <a:pos x="connsiteX3" y="connsiteY3"/>
              </a:cxn>
            </a:cxnLst>
            <a:rect l="l" t="t" r="r" b="b"/>
            <a:pathLst>
              <a:path w="1055427" h="411708">
                <a:moveTo>
                  <a:pt x="1055427" y="395785"/>
                </a:moveTo>
                <a:cubicBezTo>
                  <a:pt x="777922" y="403746"/>
                  <a:pt x="500418" y="411708"/>
                  <a:pt x="332096" y="354842"/>
                </a:cubicBezTo>
                <a:cubicBezTo>
                  <a:pt x="163774" y="297976"/>
                  <a:pt x="90986" y="109182"/>
                  <a:pt x="45493" y="54591"/>
                </a:cubicBezTo>
                <a:cubicBezTo>
                  <a:pt x="0" y="0"/>
                  <a:pt x="29570" y="13648"/>
                  <a:pt x="59140" y="27296"/>
                </a:cubicBezTo>
              </a:path>
            </a:pathLst>
          </a:cu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a:lstStyle/>
          <a:p>
            <a:pPr fontAlgn="base">
              <a:spcBef>
                <a:spcPct val="0"/>
              </a:spcBef>
              <a:spcAft>
                <a:spcPct val="0"/>
              </a:spcAft>
              <a:defRPr/>
            </a:pPr>
            <a:endParaRPr kumimoji="0" lang="ja-JP" altLang="en-US" sz="4000">
              <a:solidFill>
                <a:srgbClr val="000000"/>
              </a:solidFill>
            </a:endParaRPr>
          </a:p>
        </p:txBody>
      </p:sp>
      <p:sp>
        <p:nvSpPr>
          <p:cNvPr id="2" name="スライド番号プレースホルダー 1">
            <a:extLst>
              <a:ext uri="{FF2B5EF4-FFF2-40B4-BE49-F238E27FC236}">
                <a16:creationId xmlns:a16="http://schemas.microsoft.com/office/drawing/2014/main" id="{683D4625-C421-7ED9-989B-1C9FF7119FDD}"/>
              </a:ext>
            </a:extLst>
          </p:cNvPr>
          <p:cNvSpPr>
            <a:spLocks noGrp="1"/>
          </p:cNvSpPr>
          <p:nvPr>
            <p:ph type="sldNum" sz="quarter" idx="12"/>
          </p:nvPr>
        </p:nvSpPr>
        <p:spPr/>
        <p:txBody>
          <a:bodyPr/>
          <a:lstStyle/>
          <a:p>
            <a:pPr>
              <a:defRPr/>
            </a:pPr>
            <a:fld id="{A1FB5DF6-1505-4C20-AB11-4B5C5FDD7159}" type="slidenum">
              <a:rPr lang="ja-JP" altLang="en-US" smtClean="0">
                <a:solidFill>
                  <a:srgbClr val="000000"/>
                </a:solidFill>
              </a:rPr>
              <a:pPr>
                <a:defRPr/>
              </a:pPr>
              <a:t>39</a:t>
            </a:fld>
            <a:endParaRPr lang="en-US">
              <a:solidFill>
                <a:srgbClr val="000000"/>
              </a:solidFill>
            </a:endParaRPr>
          </a:p>
        </p:txBody>
      </p:sp>
    </p:spTree>
    <p:extLst>
      <p:ext uri="{BB962C8B-B14F-4D97-AF65-F5344CB8AC3E}">
        <p14:creationId xmlns:p14="http://schemas.microsoft.com/office/powerpoint/2010/main" val="2365652650"/>
      </p:ext>
    </p:extLst>
  </p:cSld>
  <p:clrMapOvr>
    <a:masterClrMapping/>
  </p:clrMapOvr>
  <p:transition spd="slow">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8704" y="117256"/>
            <a:ext cx="4680520" cy="720080"/>
          </a:xfrm>
        </p:spPr>
        <p:style>
          <a:lnRef idx="1">
            <a:schemeClr val="accent2"/>
          </a:lnRef>
          <a:fillRef idx="2">
            <a:schemeClr val="accent2"/>
          </a:fillRef>
          <a:effectRef idx="1">
            <a:schemeClr val="accent2"/>
          </a:effectRef>
          <a:fontRef idx="minor">
            <a:schemeClr val="dk1"/>
          </a:fontRef>
        </p:style>
        <p:txBody>
          <a:bodyPr>
            <a:normAutofit/>
          </a:bodyPr>
          <a:lstStyle/>
          <a:p>
            <a:r>
              <a:rPr lang="ja-JP" altLang="en-US" sz="2800" dirty="0"/>
              <a:t>ライフステージ（例）</a:t>
            </a:r>
            <a:endParaRPr lang="ja-JP" altLang="en-US" sz="1600" dirty="0">
              <a:latin typeface="ＭＳ Ｐゴシック" charset="-128"/>
            </a:endParaRPr>
          </a:p>
        </p:txBody>
      </p:sp>
      <p:graphicFrame>
        <p:nvGraphicFramePr>
          <p:cNvPr id="47182" name="Group 78"/>
          <p:cNvGraphicFramePr>
            <a:graphicFrameLocks noGrp="1"/>
          </p:cNvGraphicFramePr>
          <p:nvPr>
            <p:extLst>
              <p:ext uri="{D42A27DB-BD31-4B8C-83A1-F6EECF244321}">
                <p14:modId xmlns:p14="http://schemas.microsoft.com/office/powerpoint/2010/main" val="3198200451"/>
              </p:ext>
            </p:extLst>
          </p:nvPr>
        </p:nvGraphicFramePr>
        <p:xfrm>
          <a:off x="2360712" y="980728"/>
          <a:ext cx="4536504" cy="5616000"/>
        </p:xfrm>
        <a:graphic>
          <a:graphicData uri="http://schemas.openxmlformats.org/drawingml/2006/table">
            <a:tbl>
              <a:tblPr>
                <a:tableStyleId>{16D9F66E-5EB9-4882-86FB-DCBF35E3C3E4}</a:tableStyleId>
              </a:tblPr>
              <a:tblGrid>
                <a:gridCol w="1291870">
                  <a:extLst>
                    <a:ext uri="{9D8B030D-6E8A-4147-A177-3AD203B41FA5}">
                      <a16:colId xmlns:a16="http://schemas.microsoft.com/office/drawing/2014/main" val="20000"/>
                    </a:ext>
                  </a:extLst>
                </a:gridCol>
                <a:gridCol w="3244634">
                  <a:extLst>
                    <a:ext uri="{9D8B030D-6E8A-4147-A177-3AD203B41FA5}">
                      <a16:colId xmlns:a16="http://schemas.microsoft.com/office/drawing/2014/main" val="20001"/>
                    </a:ext>
                  </a:extLst>
                </a:gridCol>
              </a:tblGrid>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胎生期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0"/>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新生児期</a:t>
                      </a:r>
                      <a:r>
                        <a:rPr kumimoji="1" lang="ja-JP" altLang="en-US" sz="1100" u="none" strike="noStrike" cap="none" normalizeH="0" baseline="0" dirty="0">
                          <a:ln>
                            <a:noFill/>
                          </a:ln>
                          <a:effectLst/>
                        </a:rPr>
                        <a:t>（おおよそ２か月まで）</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1"/>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乳児期</a:t>
                      </a:r>
                      <a:r>
                        <a:rPr kumimoji="1" lang="ja-JP" altLang="en-US" sz="1100" u="none" strike="noStrike" cap="none" normalizeH="0" baseline="0" dirty="0">
                          <a:ln>
                            <a:noFill/>
                          </a:ln>
                          <a:effectLst/>
                        </a:rPr>
                        <a:t>（主として０～３歳未満）</a:t>
                      </a:r>
                      <a:endParaRPr kumimoji="1" lang="en-US" altLang="ja-JP"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2"/>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幼児期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（主として３歳～５歳未満）</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3"/>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（主として５歳～就学まで）</a:t>
                      </a:r>
                      <a:endParaRPr kumimoji="1" lang="ja-JP" altLang="en-US" sz="12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4"/>
                  </a:ext>
                </a:extLst>
              </a:tr>
              <a:tr h="468000">
                <a:tc grid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学童期</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（主として就学～１２歳）</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10005"/>
                  </a:ext>
                </a:extLst>
              </a:tr>
              <a:tr h="468000">
                <a:tc gridSpan="2">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思春期</a:t>
                      </a:r>
                      <a:r>
                        <a:rPr kumimoji="1" lang="ja-JP" altLang="en-US" sz="1100" b="0" i="0" u="none" strike="noStrike" kern="1200" cap="none" spc="0" normalizeH="0" baseline="0" noProof="0" dirty="0">
                          <a:ln>
                            <a:noFill/>
                          </a:ln>
                          <a:solidFill>
                            <a:srgbClr val="000000"/>
                          </a:solidFill>
                          <a:effectLst/>
                          <a:uLnTx/>
                          <a:uFillTx/>
                          <a:latin typeface="+mn-lt"/>
                          <a:ea typeface="+mn-ea"/>
                          <a:cs typeface="+mn-cs"/>
                        </a:rPr>
                        <a:t>（主として１３歳～１７歳）</a:t>
                      </a:r>
                      <a:endParaRPr kumimoji="1" lang="ja-JP" altLang="en-US" sz="1800" b="0" i="0" u="none" strike="noStrike" kern="1200" cap="none" spc="0" normalizeH="0" baseline="0" noProof="0" dirty="0">
                        <a:ln>
                          <a:noFill/>
                        </a:ln>
                        <a:solidFill>
                          <a:srgbClr val="000000"/>
                        </a:solidFill>
                        <a:effectLst/>
                        <a:uLnTx/>
                        <a:uFillTx/>
                        <a:latin typeface="HGP創英ﾌﾟﾚｾﾞﾝｽEB" pitchFamily="18" charset="-128"/>
                        <a:ea typeface="HGP創英ﾌﾟﾚｾﾞﾝｽEB" pitchFamily="18" charset="-128"/>
                        <a:cs typeface="+mn-cs"/>
                      </a:endParaRPr>
                    </a:p>
                  </a:txBody>
                  <a:tcPr anchor="ctr" horzOverflow="overflow">
                    <a:solidFill>
                      <a:srgbClr val="D6FCD4"/>
                    </a:solidFill>
                  </a:tcPr>
                </a:tc>
                <a:tc hMerge="1">
                  <a:txBody>
                    <a:bodyPr/>
                    <a:lstStyle/>
                    <a:p>
                      <a:endParaRPr kumimoji="1" lang="ja-JP" altLang="en-US"/>
                    </a:p>
                  </a:txBody>
                  <a:tcPr/>
                </a:tc>
                <a:extLst>
                  <a:ext uri="{0D108BD9-81ED-4DB2-BD59-A6C34878D82A}">
                    <a16:rowId xmlns:a16="http://schemas.microsoft.com/office/drawing/2014/main" val="936704136"/>
                  </a:ext>
                </a:extLst>
              </a:tr>
              <a:tr h="468000">
                <a:tc rowSpan="2">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青年期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（主として１８～２０歳）</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6"/>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（主として２０歳代）</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7"/>
                  </a:ext>
                </a:extLst>
              </a:tr>
              <a:tr h="468000">
                <a:tc rowSpan="3">
                  <a:txBody>
                    <a:bodyPr/>
                    <a:lstStyle>
                      <a:lvl1pPr>
                        <a:spcBef>
                          <a:spcPct val="20000"/>
                        </a:spcBef>
                        <a:buClr>
                          <a:schemeClr val="accent1"/>
                        </a:buClr>
                        <a:defRPr kumimoji="1" sz="2800">
                          <a:solidFill>
                            <a:schemeClr val="tx1"/>
                          </a:solidFill>
                          <a:latin typeface="Tahoma" pitchFamily="34" charset="0"/>
                          <a:ea typeface="ＭＳ Ｐゴシック" charset="-128"/>
                        </a:defRPr>
                      </a:lvl1pPr>
                      <a:lvl2pPr>
                        <a:spcBef>
                          <a:spcPct val="20000"/>
                        </a:spcBef>
                        <a:buClr>
                          <a:schemeClr val="hlink"/>
                        </a:buClr>
                        <a:defRPr kumimoji="1" sz="2400">
                          <a:solidFill>
                            <a:schemeClr val="tx1"/>
                          </a:solidFill>
                          <a:latin typeface="Tahoma" pitchFamily="34" charset="0"/>
                          <a:ea typeface="ＭＳ Ｐゴシック" charset="-128"/>
                        </a:defRPr>
                      </a:lvl2pPr>
                      <a:lvl3pPr>
                        <a:spcBef>
                          <a:spcPct val="20000"/>
                        </a:spcBef>
                        <a:buClr>
                          <a:schemeClr val="accent1"/>
                        </a:buClr>
                        <a:defRPr kumimoji="1" sz="2000">
                          <a:solidFill>
                            <a:schemeClr val="tx1"/>
                          </a:solidFill>
                          <a:latin typeface="Tahoma" pitchFamily="34" charset="0"/>
                          <a:ea typeface="ＭＳ Ｐゴシック" charset="-128"/>
                        </a:defRPr>
                      </a:lvl3pPr>
                      <a:lvl4pPr>
                        <a:spcBef>
                          <a:spcPct val="20000"/>
                        </a:spcBef>
                        <a:buClr>
                          <a:schemeClr val="folHlink"/>
                        </a:buClr>
                        <a:defRPr kumimoji="1">
                          <a:solidFill>
                            <a:schemeClr val="tx1"/>
                          </a:solidFill>
                          <a:latin typeface="Tahoma" pitchFamily="34" charset="0"/>
                          <a:ea typeface="ＭＳ Ｐゴシック" charset="-128"/>
                        </a:defRPr>
                      </a:lvl4pPr>
                      <a:lvl5pPr>
                        <a:spcBef>
                          <a:spcPct val="20000"/>
                        </a:spcBef>
                        <a:buClr>
                          <a:schemeClr val="accent1"/>
                        </a:buClr>
                        <a:defRPr kumimoji="1">
                          <a:solidFill>
                            <a:schemeClr val="tx1"/>
                          </a:solidFill>
                          <a:latin typeface="Tahoma" pitchFamily="34" charset="0"/>
                          <a:ea typeface="ＭＳ Ｐゴシック" charset="-128"/>
                        </a:defRPr>
                      </a:lvl5pPr>
                      <a:lvl6pPr fontAlgn="base">
                        <a:spcBef>
                          <a:spcPct val="20000"/>
                        </a:spcBef>
                        <a:spcAft>
                          <a:spcPct val="0"/>
                        </a:spcAft>
                        <a:buClr>
                          <a:schemeClr val="accent1"/>
                        </a:buClr>
                        <a:defRPr kumimoji="1">
                          <a:solidFill>
                            <a:schemeClr val="tx1"/>
                          </a:solidFill>
                          <a:latin typeface="Tahoma" pitchFamily="34" charset="0"/>
                          <a:ea typeface="ＭＳ Ｐゴシック" charset="-128"/>
                        </a:defRPr>
                      </a:lvl6pPr>
                      <a:lvl7pPr fontAlgn="base">
                        <a:spcBef>
                          <a:spcPct val="20000"/>
                        </a:spcBef>
                        <a:spcAft>
                          <a:spcPct val="0"/>
                        </a:spcAft>
                        <a:buClr>
                          <a:schemeClr val="accent1"/>
                        </a:buClr>
                        <a:defRPr kumimoji="1">
                          <a:solidFill>
                            <a:schemeClr val="tx1"/>
                          </a:solidFill>
                          <a:latin typeface="Tahoma" pitchFamily="34" charset="0"/>
                          <a:ea typeface="ＭＳ Ｐゴシック" charset="-128"/>
                        </a:defRPr>
                      </a:lvl7pPr>
                      <a:lvl8pPr fontAlgn="base">
                        <a:spcBef>
                          <a:spcPct val="20000"/>
                        </a:spcBef>
                        <a:spcAft>
                          <a:spcPct val="0"/>
                        </a:spcAft>
                        <a:buClr>
                          <a:schemeClr val="accent1"/>
                        </a:buClr>
                        <a:defRPr kumimoji="1">
                          <a:solidFill>
                            <a:schemeClr val="tx1"/>
                          </a:solidFill>
                          <a:latin typeface="Tahoma" pitchFamily="34" charset="0"/>
                          <a:ea typeface="ＭＳ Ｐゴシック" charset="-128"/>
                        </a:defRPr>
                      </a:lvl8pPr>
                      <a:lvl9pPr fontAlgn="base">
                        <a:spcBef>
                          <a:spcPct val="20000"/>
                        </a:spcBef>
                        <a:spcAft>
                          <a:spcPct val="0"/>
                        </a:spcAft>
                        <a:buClr>
                          <a:schemeClr val="accent1"/>
                        </a:buClr>
                        <a:defRPr kumimoji="1">
                          <a:solidFill>
                            <a:schemeClr val="tx1"/>
                          </a:solidFill>
                          <a:latin typeface="Tahoma" pitchFamily="34" charset="0"/>
                          <a:ea typeface="ＭＳ Ｐゴシック"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成人期</a:t>
                      </a:r>
                      <a:endParaRPr kumimoji="1" lang="ja-JP" altLang="en-US" sz="18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1800" u="none" strike="noStrike" cap="none" normalizeH="0" baseline="0" dirty="0">
                          <a:ln>
                            <a:noFill/>
                          </a:ln>
                          <a:effectLst/>
                        </a:rPr>
                        <a:t>前期</a:t>
                      </a:r>
                      <a:r>
                        <a:rPr kumimoji="1" lang="ja-JP" altLang="en-US" sz="1100" u="none" strike="noStrike" cap="none" normalizeH="0" baseline="0" dirty="0">
                          <a:ln>
                            <a:noFill/>
                          </a:ln>
                          <a:effectLst/>
                        </a:rPr>
                        <a:t>（主として３０～４０歳代）</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8"/>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中期</a:t>
                      </a:r>
                      <a:r>
                        <a:rPr kumimoji="1" lang="ja-JP" altLang="en-US" sz="1100" u="none" strike="noStrike" cap="none" normalizeH="0" baseline="0" dirty="0">
                          <a:ln>
                            <a:noFill/>
                          </a:ln>
                          <a:effectLst/>
                        </a:rPr>
                        <a:t>（主として５０歳代～６５歳未満）</a:t>
                      </a:r>
                      <a:endParaRPr kumimoji="1" lang="ja-JP" altLang="en-US" sz="11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09"/>
                  </a:ext>
                </a:extLst>
              </a:tr>
              <a:tr h="468000">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ja-JP" altLang="en-US" sz="1800" u="none" strike="noStrike" cap="none" normalizeH="0" baseline="0" dirty="0">
                          <a:ln>
                            <a:noFill/>
                          </a:ln>
                          <a:effectLst/>
                        </a:rPr>
                        <a:t>後期</a:t>
                      </a:r>
                      <a:r>
                        <a:rPr kumimoji="1" lang="ja-JP" altLang="en-US" sz="1100" u="none" strike="noStrike" cap="none" normalizeH="0" baseline="0" dirty="0">
                          <a:ln>
                            <a:noFill/>
                          </a:ln>
                          <a:effectLst/>
                        </a:rPr>
                        <a:t>（主として６５歳以上）</a:t>
                      </a:r>
                      <a:endParaRPr kumimoji="1" lang="ja-JP" altLang="en-US" sz="1600" b="0" i="0" u="none" strike="noStrike" cap="none" normalizeH="0" baseline="0" dirty="0">
                        <a:ln>
                          <a:noFill/>
                        </a:ln>
                        <a:solidFill>
                          <a:schemeClr val="tx1"/>
                        </a:solidFill>
                        <a:effectLst/>
                        <a:latin typeface="HGP創英ﾌﾟﾚｾﾞﾝｽEB" pitchFamily="18" charset="-128"/>
                        <a:ea typeface="HGP創英ﾌﾟﾚｾﾞﾝｽEB" pitchFamily="18" charset="-128"/>
                      </a:endParaRPr>
                    </a:p>
                  </a:txBody>
                  <a:tcPr anchor="ctr" horzOverflow="overflow">
                    <a:solidFill>
                      <a:srgbClr val="D6FCD4"/>
                    </a:solidFill>
                  </a:tcPr>
                </a:tc>
                <a:extLst>
                  <a:ext uri="{0D108BD9-81ED-4DB2-BD59-A6C34878D82A}">
                    <a16:rowId xmlns:a16="http://schemas.microsoft.com/office/drawing/2014/main" val="10010"/>
                  </a:ext>
                </a:extLst>
              </a:tr>
            </a:tbl>
          </a:graphicData>
        </a:graphic>
      </p:graphicFrame>
      <p:sp>
        <p:nvSpPr>
          <p:cNvPr id="2" name="スライド番号プレースホルダー 1">
            <a:extLst>
              <a:ext uri="{FF2B5EF4-FFF2-40B4-BE49-F238E27FC236}">
                <a16:creationId xmlns:a16="http://schemas.microsoft.com/office/drawing/2014/main" id="{7B775D10-3F71-1E9C-29B7-941EF6D63C8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ts val="0"/>
              </a:spcAft>
              <a:buClrTx/>
              <a:buSzTx/>
              <a:buFontTx/>
              <a:buNone/>
              <a:tabLst/>
              <a:defRPr/>
            </a:pPr>
            <a:fld id="{480FFB14-990F-44A1-A7CB-A0E8C4A1AA1F}"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4</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630056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8BC2D-4691-41E6-B2A3-83AD3AD28DCC}"/>
              </a:ext>
            </a:extLst>
          </p:cNvPr>
          <p:cNvSpPr>
            <a:spLocks noGrp="1"/>
          </p:cNvSpPr>
          <p:nvPr>
            <p:ph type="title"/>
          </p:nvPr>
        </p:nvSpPr>
        <p:spPr>
          <a:xfrm>
            <a:off x="308484" y="158502"/>
            <a:ext cx="9289032" cy="1077366"/>
          </a:xfrm>
        </p:spPr>
        <p:txBody>
          <a:bodyPr>
            <a:noAutofit/>
          </a:bodyPr>
          <a:lstStyle/>
          <a:p>
            <a:pPr algn="ctr"/>
            <a:r>
              <a:rPr lang="ja-JP" altLang="en-US" sz="3323" dirty="0"/>
              <a:t>「子ども」と「地域」と「インクルージョン」</a:t>
            </a:r>
            <a:br>
              <a:rPr lang="en-US" altLang="ja-JP" sz="3323" dirty="0"/>
            </a:br>
            <a:r>
              <a:rPr lang="ja-JP" altLang="en-US" sz="3323" dirty="0"/>
              <a:t>私たちが後方支援すべき主体と手段は？</a:t>
            </a:r>
          </a:p>
        </p:txBody>
      </p:sp>
      <p:sp>
        <p:nvSpPr>
          <p:cNvPr id="3" name="コンテンツ プレースホルダー 2">
            <a:extLst>
              <a:ext uri="{FF2B5EF4-FFF2-40B4-BE49-F238E27FC236}">
                <a16:creationId xmlns:a16="http://schemas.microsoft.com/office/drawing/2014/main" id="{1819A225-66DD-46AA-86E2-75C4D50B4B87}"/>
              </a:ext>
            </a:extLst>
          </p:cNvPr>
          <p:cNvSpPr>
            <a:spLocks noGrp="1"/>
          </p:cNvSpPr>
          <p:nvPr>
            <p:ph idx="1"/>
          </p:nvPr>
        </p:nvSpPr>
        <p:spPr>
          <a:xfrm>
            <a:off x="964864" y="1339184"/>
            <a:ext cx="7976271" cy="2930172"/>
          </a:xfrm>
        </p:spPr>
        <p:txBody>
          <a:bodyPr>
            <a:normAutofit fontScale="92500"/>
          </a:bodyPr>
          <a:lstStyle/>
          <a:p>
            <a:pPr marL="86460" indent="0" algn="just">
              <a:buNone/>
            </a:pPr>
            <a:r>
              <a:rPr lang="ja-JP" altLang="en-US" sz="2585" kern="100" dirty="0">
                <a:latin typeface="+mn-ea"/>
                <a:cs typeface="Times New Roman" panose="02020603050405020304" pitchFamily="18" charset="0"/>
              </a:rPr>
              <a:t>子どもにとっての「地域（社会）」とは</a:t>
            </a:r>
            <a:endParaRPr lang="en-US" altLang="ja-JP" sz="2585" kern="100" dirty="0">
              <a:latin typeface="+mn-ea"/>
              <a:cs typeface="Times New Roman" panose="02020603050405020304" pitchFamily="18" charset="0"/>
            </a:endParaRPr>
          </a:p>
          <a:p>
            <a:pPr indent="123095" algn="just"/>
            <a:r>
              <a:rPr lang="ja-JP" altLang="ja-JP" sz="2215" kern="100" dirty="0">
                <a:latin typeface="+mn-ea"/>
                <a:cs typeface="Times New Roman" panose="02020603050405020304" pitchFamily="18" charset="0"/>
              </a:rPr>
              <a:t>「社会を意味する場所」は、家庭や</a:t>
            </a:r>
            <a:r>
              <a:rPr lang="ja-JP" altLang="en-US" sz="2215" kern="100" dirty="0">
                <a:latin typeface="+mn-ea"/>
                <a:cs typeface="Times New Roman" panose="02020603050405020304" pitchFamily="18" charset="0"/>
              </a:rPr>
              <a:t>保育所や</a:t>
            </a:r>
            <a:r>
              <a:rPr lang="ja-JP" altLang="ja-JP" sz="2215" kern="100" dirty="0">
                <a:latin typeface="+mn-ea"/>
                <a:cs typeface="Times New Roman" panose="02020603050405020304" pitchFamily="18" charset="0"/>
              </a:rPr>
              <a:t>学校やあそび場</a:t>
            </a:r>
            <a:endParaRPr lang="en-US" altLang="ja-JP" sz="2215" kern="100" dirty="0">
              <a:latin typeface="+mn-ea"/>
              <a:cs typeface="Times New Roman" panose="02020603050405020304" pitchFamily="18" charset="0"/>
            </a:endParaRPr>
          </a:p>
          <a:p>
            <a:pPr indent="123095" algn="just"/>
            <a:endParaRPr lang="ja-JP" altLang="ja-JP" sz="900" kern="100" dirty="0">
              <a:latin typeface="+mn-ea"/>
              <a:cs typeface="Times New Roman" panose="02020603050405020304" pitchFamily="18" charset="0"/>
            </a:endParaRPr>
          </a:p>
          <a:p>
            <a:pPr indent="123095" algn="just"/>
            <a:r>
              <a:rPr lang="ja-JP" altLang="ja-JP" sz="2215" kern="100" dirty="0">
                <a:latin typeface="+mn-ea"/>
                <a:cs typeface="Times New Roman" panose="02020603050405020304" pitchFamily="18" charset="0"/>
              </a:rPr>
              <a:t>「社会を構成する人」は、家族やお友達や先生や近所の人</a:t>
            </a:r>
            <a:endParaRPr lang="en-US" altLang="ja-JP" sz="2215" kern="100" dirty="0">
              <a:latin typeface="+mn-ea"/>
              <a:cs typeface="Times New Roman" panose="02020603050405020304" pitchFamily="18" charset="0"/>
            </a:endParaRPr>
          </a:p>
          <a:p>
            <a:pPr indent="123095" algn="just"/>
            <a:endParaRPr lang="en-US" altLang="ja-JP" sz="900" kern="100" dirty="0">
              <a:latin typeface="+mn-ea"/>
              <a:cs typeface="Times New Roman" panose="02020603050405020304" pitchFamily="18" charset="0"/>
            </a:endParaRPr>
          </a:p>
          <a:p>
            <a:pPr indent="123095" algn="just"/>
            <a:r>
              <a:rPr lang="ja-JP" altLang="ja-JP" sz="2215" dirty="0">
                <a:latin typeface="+mn-ea"/>
                <a:cs typeface="Times New Roman" panose="02020603050405020304" pitchFamily="18" charset="0"/>
              </a:rPr>
              <a:t>「社会活動を営む時間」は、</a:t>
            </a:r>
            <a:endParaRPr lang="en-US" altLang="ja-JP" sz="2215" dirty="0">
              <a:latin typeface="+mn-ea"/>
              <a:cs typeface="Times New Roman" panose="02020603050405020304" pitchFamily="18" charset="0"/>
            </a:endParaRPr>
          </a:p>
          <a:p>
            <a:pPr lvl="1" indent="123095" algn="just"/>
            <a:r>
              <a:rPr lang="ja-JP" altLang="ja-JP" sz="2215" dirty="0">
                <a:latin typeface="+mn-ea"/>
                <a:cs typeface="Times New Roman" panose="02020603050405020304" pitchFamily="18" charset="0"/>
              </a:rPr>
              <a:t>登校（登園）</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学校（保育所や幼稚園）</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下校（降園）</a:t>
            </a:r>
            <a:endParaRPr lang="en-US" altLang="ja-JP" sz="2215" dirty="0">
              <a:latin typeface="+mn-ea"/>
              <a:cs typeface="Times New Roman" panose="02020603050405020304" pitchFamily="18" charset="0"/>
            </a:endParaRPr>
          </a:p>
          <a:p>
            <a:pPr lvl="1" indent="0" algn="just">
              <a:buNone/>
            </a:pPr>
            <a:r>
              <a:rPr lang="ja-JP" altLang="en-US" sz="2215" dirty="0">
                <a:latin typeface="+mn-ea"/>
                <a:cs typeface="Times New Roman" panose="02020603050405020304" pitchFamily="18" charset="0"/>
              </a:rPr>
              <a:t>　　　　　　　　→　</a:t>
            </a:r>
            <a:r>
              <a:rPr lang="ja-JP" altLang="ja-JP" sz="2215" dirty="0">
                <a:latin typeface="+mn-ea"/>
                <a:cs typeface="Times New Roman" panose="02020603050405020304" pitchFamily="18" charset="0"/>
              </a:rPr>
              <a:t>遊び（自由）時間</a:t>
            </a:r>
            <a:r>
              <a:rPr lang="ja-JP" altLang="en-US" sz="2215" dirty="0">
                <a:latin typeface="+mn-ea"/>
                <a:cs typeface="Times New Roman" panose="02020603050405020304" pitchFamily="18" charset="0"/>
              </a:rPr>
              <a:t>→　</a:t>
            </a:r>
            <a:r>
              <a:rPr lang="ja-JP" altLang="ja-JP" sz="2215" dirty="0">
                <a:latin typeface="+mn-ea"/>
                <a:cs typeface="Times New Roman" panose="02020603050405020304" pitchFamily="18" charset="0"/>
              </a:rPr>
              <a:t>お家時間</a:t>
            </a:r>
            <a:endParaRPr lang="ja-JP" altLang="en-US" sz="2215" dirty="0">
              <a:latin typeface="+mn-ea"/>
            </a:endParaRPr>
          </a:p>
        </p:txBody>
      </p:sp>
      <p:sp>
        <p:nvSpPr>
          <p:cNvPr id="5" name="コンテンツ プレースホルダー 2">
            <a:extLst>
              <a:ext uri="{FF2B5EF4-FFF2-40B4-BE49-F238E27FC236}">
                <a16:creationId xmlns:a16="http://schemas.microsoft.com/office/drawing/2014/main" id="{99F71B04-8B9B-4072-859A-A0727E59E7D2}"/>
              </a:ext>
            </a:extLst>
          </p:cNvPr>
          <p:cNvSpPr txBox="1">
            <a:spLocks/>
          </p:cNvSpPr>
          <p:nvPr/>
        </p:nvSpPr>
        <p:spPr>
          <a:xfrm>
            <a:off x="164468" y="4372672"/>
            <a:ext cx="9577064" cy="643274"/>
          </a:xfrm>
          <a:prstGeom prst="rect">
            <a:avLst/>
          </a:prstGeom>
        </p:spPr>
        <p:txBody>
          <a:bodyPr vert="horz" lIns="84406" tIns="42203" rIns="84406" bIns="42203"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Ø"/>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p"/>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ü"/>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82064" indent="0" algn="just">
              <a:buNone/>
            </a:pPr>
            <a:r>
              <a:rPr lang="ja-JP" altLang="en-US" sz="200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様々な機関や場所、人が色々な時間帯で関わり、</a:t>
            </a:r>
            <a:r>
              <a:rPr lang="ja-JP" altLang="en-US" sz="2000" dirty="0">
                <a:solidFill>
                  <a:prstClr val="black"/>
                </a:solidFill>
                <a:latin typeface="ＭＳ Ｐゴシック" panose="020B0600070205080204" pitchFamily="50" charset="-128"/>
                <a:ea typeface="ＭＳ Ｐゴシック" panose="020B0600070205080204" pitchFamily="50" charset="-128"/>
              </a:rPr>
              <a:t>成長と共に年単位で大きく変化する。</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marL="82064" indent="0" algn="just">
              <a:buNone/>
            </a:pPr>
            <a:r>
              <a:rPr lang="ja-JP" altLang="en-US" sz="2000" dirty="0">
                <a:solidFill>
                  <a:prstClr val="black"/>
                </a:solidFill>
                <a:latin typeface="ＭＳ Ｐゴシック" panose="020B0600070205080204" pitchFamily="50" charset="-128"/>
                <a:ea typeface="ＭＳ Ｐゴシック" panose="020B0600070205080204" pitchFamily="50" charset="-128"/>
              </a:rPr>
              <a:t>　都度、感知し、調整し、連携する必要がある。</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marL="82064" indent="0" algn="just">
              <a:buNone/>
            </a:pPr>
            <a:endParaRPr lang="ja-JP" altLang="en-US" sz="20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四角形: 角を丸くする 3">
            <a:extLst>
              <a:ext uri="{FF2B5EF4-FFF2-40B4-BE49-F238E27FC236}">
                <a16:creationId xmlns:a16="http://schemas.microsoft.com/office/drawing/2014/main" id="{BE65463B-E016-9431-2E3D-EA5E2C783A5E}"/>
              </a:ext>
            </a:extLst>
          </p:cNvPr>
          <p:cNvSpPr/>
          <p:nvPr/>
        </p:nvSpPr>
        <p:spPr>
          <a:xfrm>
            <a:off x="308484" y="5229200"/>
            <a:ext cx="9289032" cy="147029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2000" dirty="0"/>
              <a:t>障害児である前に「ひとりの子ども」です。</a:t>
            </a:r>
            <a:endParaRPr kumimoji="1" lang="en-US" altLang="ja-JP" sz="2000" dirty="0"/>
          </a:p>
          <a:p>
            <a:r>
              <a:rPr kumimoji="1" lang="ja-JP" altLang="en-US" sz="2000" dirty="0"/>
              <a:t>お友達と育ちあう機会の程度は、地域の体制に大きく影響されます。</a:t>
            </a:r>
            <a:endParaRPr lang="en-US" altLang="ja-JP" sz="2000" dirty="0"/>
          </a:p>
          <a:p>
            <a:r>
              <a:rPr kumimoji="1" lang="ja-JP" altLang="en-US" sz="2000" dirty="0"/>
              <a:t>私たちは、子どもたちの代弁者として、保護者ともに啓蒙、啓発、連携する責任を負っています。</a:t>
            </a:r>
            <a:endParaRPr kumimoji="1" lang="en-US" altLang="ja-JP" sz="2000" dirty="0"/>
          </a:p>
        </p:txBody>
      </p:sp>
    </p:spTree>
    <p:extLst>
      <p:ext uri="{BB962C8B-B14F-4D97-AF65-F5344CB8AC3E}">
        <p14:creationId xmlns:p14="http://schemas.microsoft.com/office/powerpoint/2010/main" val="339886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523" y="-249238"/>
            <a:ext cx="8592079" cy="342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3" name="グループ化 29"/>
          <p:cNvGrpSpPr>
            <a:grpSpLocks/>
          </p:cNvGrpSpPr>
          <p:nvPr/>
        </p:nvGrpSpPr>
        <p:grpSpPr bwMode="auto">
          <a:xfrm>
            <a:off x="1016294" y="3429031"/>
            <a:ext cx="7993745" cy="2797175"/>
            <a:chOff x="845937" y="3821436"/>
            <a:chExt cx="7378056" cy="2796505"/>
          </a:xfrm>
        </p:grpSpPr>
        <p:sp>
          <p:nvSpPr>
            <p:cNvPr id="10271" name="テキスト ボックス 1"/>
            <p:cNvSpPr txBox="1">
              <a:spLocks noChangeArrowheads="1"/>
            </p:cNvSpPr>
            <p:nvPr/>
          </p:nvSpPr>
          <p:spPr bwMode="auto">
            <a:xfrm>
              <a:off x="845937" y="3821436"/>
              <a:ext cx="454514" cy="1352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乳幼児期</a:t>
              </a:r>
            </a:p>
          </p:txBody>
        </p:sp>
        <p:sp>
          <p:nvSpPr>
            <p:cNvPr id="10272" name="テキスト ボックス 2"/>
            <p:cNvSpPr txBox="1">
              <a:spLocks noChangeArrowheads="1"/>
            </p:cNvSpPr>
            <p:nvPr/>
          </p:nvSpPr>
          <p:spPr bwMode="auto">
            <a:xfrm>
              <a:off x="1411368" y="4469352"/>
              <a:ext cx="1193099" cy="98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幼稚園</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　　・</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保育所</a:t>
              </a:r>
              <a:endParaRPr kumimoji="0" lang="en-US" altLang="ja-JP"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10273" name="テキスト ボックス 8"/>
            <p:cNvSpPr txBox="1">
              <a:spLocks noChangeArrowheads="1"/>
            </p:cNvSpPr>
            <p:nvPr/>
          </p:nvSpPr>
          <p:spPr bwMode="auto">
            <a:xfrm>
              <a:off x="2717945" y="3821437"/>
              <a:ext cx="454514" cy="99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学 齢 期</a:t>
              </a:r>
            </a:p>
          </p:txBody>
        </p:sp>
        <p:sp>
          <p:nvSpPr>
            <p:cNvPr id="13" name="円/楕円 12"/>
            <p:cNvSpPr/>
            <p:nvPr/>
          </p:nvSpPr>
          <p:spPr bwMode="auto">
            <a:xfrm>
              <a:off x="2535989" y="4824718"/>
              <a:ext cx="720080"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77" name="テキスト ボックス 9"/>
            <p:cNvSpPr txBox="1">
              <a:spLocks noChangeArrowheads="1"/>
            </p:cNvSpPr>
            <p:nvPr/>
          </p:nvSpPr>
          <p:spPr bwMode="auto">
            <a:xfrm>
              <a:off x="2717944" y="5025890"/>
              <a:ext cx="454514" cy="1358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sp>
          <p:nvSpPr>
            <p:cNvPr id="10278" name="テキスト ボックス 13"/>
            <p:cNvSpPr txBox="1">
              <a:spLocks noChangeArrowheads="1"/>
            </p:cNvSpPr>
            <p:nvPr/>
          </p:nvSpPr>
          <p:spPr bwMode="auto">
            <a:xfrm>
              <a:off x="3579563" y="4445361"/>
              <a:ext cx="426107" cy="959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小学校</a:t>
              </a:r>
            </a:p>
          </p:txBody>
        </p:sp>
        <p:sp>
          <p:nvSpPr>
            <p:cNvPr id="10279" name="テキスト ボックス 14"/>
            <p:cNvSpPr txBox="1">
              <a:spLocks noChangeArrowheads="1"/>
            </p:cNvSpPr>
            <p:nvPr/>
          </p:nvSpPr>
          <p:spPr bwMode="auto">
            <a:xfrm>
              <a:off x="5061897" y="4414048"/>
              <a:ext cx="426107" cy="77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中学校</a:t>
              </a:r>
            </a:p>
          </p:txBody>
        </p:sp>
        <p:sp>
          <p:nvSpPr>
            <p:cNvPr id="10280" name="テキスト ボックス 15"/>
            <p:cNvSpPr txBox="1">
              <a:spLocks noChangeArrowheads="1"/>
            </p:cNvSpPr>
            <p:nvPr/>
          </p:nvSpPr>
          <p:spPr bwMode="auto">
            <a:xfrm>
              <a:off x="6573895" y="4458648"/>
              <a:ext cx="426107" cy="892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18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高　校　</a:t>
              </a:r>
            </a:p>
          </p:txBody>
        </p:sp>
        <p:sp>
          <p:nvSpPr>
            <p:cNvPr id="18" name="円/楕円 17"/>
            <p:cNvSpPr/>
            <p:nvPr/>
          </p:nvSpPr>
          <p:spPr bwMode="auto">
            <a:xfrm>
              <a:off x="4191990" y="4872887"/>
              <a:ext cx="653885" cy="1724465"/>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84" name="テキスト ボックス 16"/>
            <p:cNvSpPr txBox="1">
              <a:spLocks noChangeArrowheads="1"/>
            </p:cNvSpPr>
            <p:nvPr/>
          </p:nvSpPr>
          <p:spPr bwMode="auto">
            <a:xfrm>
              <a:off x="4301942" y="5033765"/>
              <a:ext cx="454514"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nvGrpSpPr>
            <p:cNvPr id="10285" name="グループ化 26"/>
            <p:cNvGrpSpPr>
              <a:grpSpLocks/>
            </p:cNvGrpSpPr>
            <p:nvPr/>
          </p:nvGrpSpPr>
          <p:grpSpPr bwMode="auto">
            <a:xfrm>
              <a:off x="5614932" y="4845307"/>
              <a:ext cx="800076" cy="1772634"/>
              <a:chOff x="5475648" y="4845307"/>
              <a:chExt cx="800076" cy="1772634"/>
            </a:xfrm>
          </p:grpSpPr>
          <p:sp>
            <p:nvSpPr>
              <p:cNvPr id="20" name="円/楕円 19"/>
              <p:cNvSpPr/>
              <p:nvPr/>
            </p:nvSpPr>
            <p:spPr bwMode="auto">
              <a:xfrm>
                <a:off x="5475648" y="4845307"/>
                <a:ext cx="800076"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94" name="テキスト ボックス 18"/>
              <p:cNvSpPr txBox="1">
                <a:spLocks noChangeArrowheads="1"/>
              </p:cNvSpPr>
              <p:nvPr/>
            </p:nvSpPr>
            <p:spPr bwMode="auto">
              <a:xfrm>
                <a:off x="5667455" y="5033721"/>
                <a:ext cx="454515" cy="135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sp>
          <p:nvSpPr>
            <p:cNvPr id="10286" name="テキスト ボックス 20"/>
            <p:cNvSpPr txBox="1">
              <a:spLocks noChangeArrowheads="1"/>
            </p:cNvSpPr>
            <p:nvPr/>
          </p:nvSpPr>
          <p:spPr bwMode="auto">
            <a:xfrm>
              <a:off x="7265513" y="3836324"/>
              <a:ext cx="454514" cy="99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成 人 期</a:t>
              </a:r>
            </a:p>
          </p:txBody>
        </p:sp>
        <p:sp>
          <p:nvSpPr>
            <p:cNvPr id="23" name="円/楕円 22"/>
            <p:cNvSpPr/>
            <p:nvPr/>
          </p:nvSpPr>
          <p:spPr bwMode="auto">
            <a:xfrm>
              <a:off x="7094663" y="4803998"/>
              <a:ext cx="1129330" cy="1772634"/>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90" name="テキスト ボックス 21"/>
            <p:cNvSpPr txBox="1">
              <a:spLocks noChangeArrowheads="1"/>
            </p:cNvSpPr>
            <p:nvPr/>
          </p:nvSpPr>
          <p:spPr bwMode="auto">
            <a:xfrm>
              <a:off x="7320845" y="4979900"/>
              <a:ext cx="738585" cy="150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就労支援等</a:t>
              </a:r>
              <a:endParaRPr kumimoji="0" lang="en-US" altLang="ja-JP"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grpSp>
      <p:sp>
        <p:nvSpPr>
          <p:cNvPr id="10244" name="テキスト ボックス 30"/>
          <p:cNvSpPr txBox="1">
            <a:spLocks noChangeArrowheads="1"/>
          </p:cNvSpPr>
          <p:nvPr/>
        </p:nvSpPr>
        <p:spPr bwMode="auto">
          <a:xfrm>
            <a:off x="1757627" y="6226290"/>
            <a:ext cx="623424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4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個別の支援計画、サポートファイルの活用</a:t>
            </a:r>
          </a:p>
        </p:txBody>
      </p:sp>
      <p:grpSp>
        <p:nvGrpSpPr>
          <p:cNvPr id="10245" name="グループ化 1"/>
          <p:cNvGrpSpPr>
            <a:grpSpLocks/>
          </p:cNvGrpSpPr>
          <p:nvPr/>
        </p:nvGrpSpPr>
        <p:grpSpPr bwMode="auto">
          <a:xfrm>
            <a:off x="1178066" y="2649538"/>
            <a:ext cx="8380544" cy="931862"/>
            <a:chOff x="1225996" y="2924944"/>
            <a:chExt cx="7228514" cy="931754"/>
          </a:xfrm>
        </p:grpSpPr>
        <p:sp>
          <p:nvSpPr>
            <p:cNvPr id="3" name="ストライプ矢印 2"/>
            <p:cNvSpPr/>
            <p:nvPr/>
          </p:nvSpPr>
          <p:spPr bwMode="auto">
            <a:xfrm>
              <a:off x="1225996" y="2924944"/>
              <a:ext cx="6638895" cy="931754"/>
            </a:xfrm>
            <a:prstGeom prst="stripedRightArrow">
              <a:avLst/>
            </a:prstGeom>
            <a:solidFill>
              <a:srgbClr val="FF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70" name="テキスト ボックス 1"/>
            <p:cNvSpPr txBox="1">
              <a:spLocks noChangeArrowheads="1"/>
            </p:cNvSpPr>
            <p:nvPr/>
          </p:nvSpPr>
          <p:spPr bwMode="auto">
            <a:xfrm>
              <a:off x="2295525" y="3128318"/>
              <a:ext cx="615898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800" b="0" i="0" u="none" strike="noStrike" kern="1200" cap="none" spc="0" normalizeH="0" baseline="0" noProof="0">
                  <a:ln>
                    <a:noFill/>
                  </a:ln>
                  <a:solidFill>
                    <a:srgbClr val="FFFFFF"/>
                  </a:solidFill>
                  <a:effectLst/>
                  <a:uLnTx/>
                  <a:uFillTx/>
                  <a:latin typeface="Arial" pitchFamily="34" charset="0"/>
                  <a:ea typeface="ＭＳ Ｐゴシック" pitchFamily="50" charset="-128"/>
                  <a:cs typeface="+mn-cs"/>
                </a:rPr>
                <a:t>縦の連携（切れ目のない支援）</a:t>
              </a:r>
            </a:p>
          </p:txBody>
        </p:sp>
      </p:grpSp>
      <p:grpSp>
        <p:nvGrpSpPr>
          <p:cNvPr id="10246" name="グループ化 6"/>
          <p:cNvGrpSpPr>
            <a:grpSpLocks/>
          </p:cNvGrpSpPr>
          <p:nvPr/>
        </p:nvGrpSpPr>
        <p:grpSpPr bwMode="auto">
          <a:xfrm>
            <a:off x="14" y="816000"/>
            <a:ext cx="1083469" cy="2659063"/>
            <a:chOff x="0" y="815444"/>
            <a:chExt cx="1000695" cy="2659671"/>
          </a:xfrm>
        </p:grpSpPr>
        <p:sp>
          <p:nvSpPr>
            <p:cNvPr id="5" name="上下矢印 4"/>
            <p:cNvSpPr/>
            <p:nvPr/>
          </p:nvSpPr>
          <p:spPr bwMode="auto">
            <a:xfrm>
              <a:off x="0" y="815444"/>
              <a:ext cx="1000695" cy="2659671"/>
            </a:xfrm>
            <a:prstGeom prst="upDownArrow">
              <a:avLst/>
            </a:prstGeom>
            <a:solidFill>
              <a:srgbClr val="FF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66" name="テキスト ボックス 3"/>
            <p:cNvSpPr txBox="1">
              <a:spLocks noChangeArrowheads="1"/>
            </p:cNvSpPr>
            <p:nvPr/>
          </p:nvSpPr>
          <p:spPr bwMode="auto">
            <a:xfrm>
              <a:off x="225402" y="1168264"/>
              <a:ext cx="568526" cy="200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dist" defTabSz="457200" rtl="0" eaLnBrk="1" fontAlgn="base" latinLnBrk="0" hangingPunct="1">
                <a:lnSpc>
                  <a:spcPct val="100000"/>
                </a:lnSpc>
                <a:spcBef>
                  <a:spcPct val="0"/>
                </a:spcBef>
                <a:spcAft>
                  <a:spcPct val="0"/>
                </a:spcAft>
                <a:buClrTx/>
                <a:buSzTx/>
                <a:buFontTx/>
                <a:buNone/>
                <a:tabLst/>
                <a:defRPr/>
              </a:pPr>
              <a:r>
                <a:rPr kumimoji="0" lang="ja-JP" altLang="en-US" sz="2800" b="0" i="0" u="none" strike="noStrike" kern="1200" cap="none" spc="0" normalizeH="0" baseline="0" noProof="0">
                  <a:ln>
                    <a:noFill/>
                  </a:ln>
                  <a:solidFill>
                    <a:srgbClr val="FFFFFF"/>
                  </a:solidFill>
                  <a:effectLst/>
                  <a:uLnTx/>
                  <a:uFillTx/>
                  <a:latin typeface="Arial" pitchFamily="34" charset="0"/>
                  <a:ea typeface="ＭＳ Ｐゴシック" pitchFamily="50" charset="-128"/>
                  <a:cs typeface="+mn-cs"/>
                </a:rPr>
                <a:t>横の連携</a:t>
              </a:r>
            </a:p>
          </p:txBody>
        </p:sp>
      </p:grpSp>
      <p:sp>
        <p:nvSpPr>
          <p:cNvPr id="37" name="円/楕円 36"/>
          <p:cNvSpPr/>
          <p:nvPr/>
        </p:nvSpPr>
        <p:spPr bwMode="auto">
          <a:xfrm>
            <a:off x="1052567" y="4520931"/>
            <a:ext cx="780172" cy="1773058"/>
          </a:xfrm>
          <a:prstGeom prst="ellipse">
            <a:avLst/>
          </a:prstGeom>
          <a:solidFill>
            <a:srgbClr val="FFC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38" name="右矢印 37"/>
          <p:cNvSpPr/>
          <p:nvPr/>
        </p:nvSpPr>
        <p:spPr bwMode="auto">
          <a:xfrm>
            <a:off x="3782870" y="5120537"/>
            <a:ext cx="803550" cy="248055"/>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39" name="右矢印 38"/>
          <p:cNvSpPr/>
          <p:nvPr/>
        </p:nvSpPr>
        <p:spPr bwMode="auto">
          <a:xfrm>
            <a:off x="5475598" y="5125161"/>
            <a:ext cx="647532" cy="243316"/>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40" name="右矢印 39"/>
          <p:cNvSpPr/>
          <p:nvPr/>
        </p:nvSpPr>
        <p:spPr bwMode="auto">
          <a:xfrm>
            <a:off x="1935014" y="5125276"/>
            <a:ext cx="803550" cy="248055"/>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41" name="右矢印 40"/>
          <p:cNvSpPr/>
          <p:nvPr/>
        </p:nvSpPr>
        <p:spPr bwMode="auto">
          <a:xfrm>
            <a:off x="7113780" y="5129900"/>
            <a:ext cx="647532" cy="243316"/>
          </a:xfrm>
          <a:prstGeom prst="rightArrow">
            <a:avLst/>
          </a:prstGeom>
          <a:solidFill>
            <a:srgbClr val="FFC000"/>
          </a:solidFill>
          <a:ln>
            <a:noFill/>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Calibri" panose="020F0502020204030204"/>
              <a:ea typeface="游ゴシック" panose="020B0400000000000000" pitchFamily="50" charset="-128"/>
              <a:cs typeface="+mn-cs"/>
            </a:endParaRPr>
          </a:p>
        </p:txBody>
      </p:sp>
      <p:sp>
        <p:nvSpPr>
          <p:cNvPr id="10262" name="テキスト ボックス 9"/>
          <p:cNvSpPr txBox="1">
            <a:spLocks noChangeArrowheads="1"/>
          </p:cNvSpPr>
          <p:nvPr/>
        </p:nvSpPr>
        <p:spPr bwMode="auto">
          <a:xfrm>
            <a:off x="1217156" y="4653077"/>
            <a:ext cx="492443" cy="1358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ja-JP" altLang="en-US" sz="2000" b="1"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移行期支援</a:t>
            </a:r>
          </a:p>
        </p:txBody>
      </p:sp>
      <p:sp>
        <p:nvSpPr>
          <p:cNvPr id="33" name="テキスト ボックス 32">
            <a:extLst>
              <a:ext uri="{FF2B5EF4-FFF2-40B4-BE49-F238E27FC236}">
                <a16:creationId xmlns:a16="http://schemas.microsoft.com/office/drawing/2014/main" id="{68CF838A-24C4-443C-9988-C1D1954AA0D1}"/>
              </a:ext>
            </a:extLst>
          </p:cNvPr>
          <p:cNvSpPr txBox="1"/>
          <p:nvPr/>
        </p:nvSpPr>
        <p:spPr>
          <a:xfrm>
            <a:off x="4952260" y="0"/>
            <a:ext cx="4953740" cy="369332"/>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rPr>
              <a:t>2016</a:t>
            </a:r>
            <a:r>
              <a:rPr kumimoji="0" lang="ja-JP" altLang="en-US" sz="1800" b="1"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rPr>
              <a:t>講義「支援提供の基本姿勢」</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スライド番号プレースホルダー 1">
            <a:extLst>
              <a:ext uri="{FF2B5EF4-FFF2-40B4-BE49-F238E27FC236}">
                <a16:creationId xmlns:a16="http://schemas.microsoft.com/office/drawing/2014/main" id="{145B83F2-95D5-9A2C-46F0-96B16085F22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1FACA5-F295-4B71-9523-E0646159294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4564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orient="vert"/>
          </p:nvPr>
        </p:nvSpPr>
        <p:spPr>
          <a:xfrm>
            <a:off x="735360" y="124098"/>
            <a:ext cx="8435280" cy="850101"/>
          </a:xfrm>
        </p:spPr>
        <p:txBody>
          <a:bodyPr vert="horz">
            <a:normAutofit fontScale="90000"/>
          </a:bodyPr>
          <a:lstStyle/>
          <a:p>
            <a:r>
              <a:rPr lang="ja-JP" altLang="en-US" sz="2700" dirty="0">
                <a:latin typeface="+mj-ea"/>
              </a:rPr>
              <a:t>継続的な連携や素地づくりには地域体制が不可欠</a:t>
            </a:r>
            <a:br>
              <a:rPr lang="en-US" altLang="ja-JP" sz="3600" dirty="0">
                <a:latin typeface="+mj-ea"/>
              </a:rPr>
            </a:br>
            <a:r>
              <a:rPr lang="ja-JP" altLang="en-US" sz="3600" dirty="0">
                <a:latin typeface="+mj-ea"/>
              </a:rPr>
              <a:t>「特別な支援が必要なこども」を支える体制は？</a:t>
            </a:r>
            <a:endParaRPr kumimoji="1" lang="ja-JP" altLang="en-US" sz="2400" dirty="0">
              <a:latin typeface="+mj-ea"/>
            </a:endParaRPr>
          </a:p>
        </p:txBody>
      </p:sp>
      <p:sp>
        <p:nvSpPr>
          <p:cNvPr id="5" name="タイトル 1"/>
          <p:cNvSpPr txBox="1">
            <a:spLocks/>
          </p:cNvSpPr>
          <p:nvPr/>
        </p:nvSpPr>
        <p:spPr>
          <a:xfrm>
            <a:off x="936457" y="1505388"/>
            <a:ext cx="1870783" cy="47319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喜び・不安</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気づき</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疑い・否定</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告知</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包容・受容</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伴走・共創</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　⇕</a:t>
            </a:r>
            <a:endParaRPr kumimoji="1" lang="en-US" altLang="ja-JP"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 P教科書体M" panose="03000600000000000000" pitchFamily="66" charset="-128"/>
                <a:ea typeface="AR P教科書体M" panose="03000600000000000000" pitchFamily="66" charset="-128"/>
                <a:cs typeface="+mj-cs"/>
              </a:rPr>
              <a:t>見守り</a:t>
            </a:r>
          </a:p>
        </p:txBody>
      </p:sp>
      <p:sp>
        <p:nvSpPr>
          <p:cNvPr id="6" name="矢印: 左 5">
            <a:extLst>
              <a:ext uri="{FF2B5EF4-FFF2-40B4-BE49-F238E27FC236}">
                <a16:creationId xmlns:a16="http://schemas.microsoft.com/office/drawing/2014/main" id="{B2872BC4-C06C-4BFE-BDFE-19B92951B8AF}"/>
              </a:ext>
            </a:extLst>
          </p:cNvPr>
          <p:cNvSpPr/>
          <p:nvPr/>
        </p:nvSpPr>
        <p:spPr>
          <a:xfrm>
            <a:off x="3013956" y="1718001"/>
            <a:ext cx="2682890" cy="644627"/>
          </a:xfrm>
          <a:prstGeom prst="leftArrow">
            <a:avLst>
              <a:gd name="adj1" fmla="val 75654"/>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一般子育て　の域</a:t>
            </a:r>
          </a:p>
        </p:txBody>
      </p:sp>
      <p:sp>
        <p:nvSpPr>
          <p:cNvPr id="8" name="矢印: 左 7">
            <a:extLst>
              <a:ext uri="{FF2B5EF4-FFF2-40B4-BE49-F238E27FC236}">
                <a16:creationId xmlns:a16="http://schemas.microsoft.com/office/drawing/2014/main" id="{E382543E-7F87-4249-B6AE-4FD876AD04D9}"/>
              </a:ext>
            </a:extLst>
          </p:cNvPr>
          <p:cNvSpPr/>
          <p:nvPr/>
        </p:nvSpPr>
        <p:spPr>
          <a:xfrm>
            <a:off x="2990192" y="2510089"/>
            <a:ext cx="2704513" cy="644627"/>
          </a:xfrm>
          <a:prstGeom prst="leftArrow">
            <a:avLst>
              <a:gd name="adj1" fmla="val 75654"/>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健診後の要観察　の域</a:t>
            </a:r>
          </a:p>
        </p:txBody>
      </p:sp>
      <p:sp>
        <p:nvSpPr>
          <p:cNvPr id="9" name="矢印: 左 8">
            <a:extLst>
              <a:ext uri="{FF2B5EF4-FFF2-40B4-BE49-F238E27FC236}">
                <a16:creationId xmlns:a16="http://schemas.microsoft.com/office/drawing/2014/main" id="{61470FFE-1B91-4ED0-8A9B-B21312D89866}"/>
              </a:ext>
            </a:extLst>
          </p:cNvPr>
          <p:cNvSpPr/>
          <p:nvPr/>
        </p:nvSpPr>
        <p:spPr>
          <a:xfrm>
            <a:off x="3013956" y="3226724"/>
            <a:ext cx="2682889" cy="644627"/>
          </a:xfrm>
          <a:prstGeom prst="leftArrow">
            <a:avLst>
              <a:gd name="adj1" fmla="val 75654"/>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要フォロー導入　の域</a:t>
            </a:r>
          </a:p>
        </p:txBody>
      </p:sp>
      <p:sp>
        <p:nvSpPr>
          <p:cNvPr id="10" name="矢印: 左 9">
            <a:extLst>
              <a:ext uri="{FF2B5EF4-FFF2-40B4-BE49-F238E27FC236}">
                <a16:creationId xmlns:a16="http://schemas.microsoft.com/office/drawing/2014/main" id="{1A255F80-096B-42E9-91D9-4F4345B55EFA}"/>
              </a:ext>
            </a:extLst>
          </p:cNvPr>
          <p:cNvSpPr/>
          <p:nvPr/>
        </p:nvSpPr>
        <p:spPr>
          <a:xfrm>
            <a:off x="3008407" y="4018812"/>
            <a:ext cx="2682889" cy="644627"/>
          </a:xfrm>
          <a:prstGeom prst="leftArrow">
            <a:avLst>
              <a:gd name="adj1" fmla="val 75654"/>
              <a:gd name="adj2"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発達支援導入　の域</a:t>
            </a:r>
          </a:p>
        </p:txBody>
      </p:sp>
      <p:sp>
        <p:nvSpPr>
          <p:cNvPr id="11" name="矢印: 左 10">
            <a:extLst>
              <a:ext uri="{FF2B5EF4-FFF2-40B4-BE49-F238E27FC236}">
                <a16:creationId xmlns:a16="http://schemas.microsoft.com/office/drawing/2014/main" id="{5F9D4978-9173-4C83-BCBB-D905F36BFCC1}"/>
              </a:ext>
            </a:extLst>
          </p:cNvPr>
          <p:cNvSpPr/>
          <p:nvPr/>
        </p:nvSpPr>
        <p:spPr>
          <a:xfrm>
            <a:off x="2990192" y="4738892"/>
            <a:ext cx="2682889" cy="644627"/>
          </a:xfrm>
          <a:prstGeom prst="leftArrow">
            <a:avLst>
              <a:gd name="adj1" fmla="val 75654"/>
              <a:gd name="adj2"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発達支援　の域</a:t>
            </a:r>
          </a:p>
        </p:txBody>
      </p:sp>
      <p:sp>
        <p:nvSpPr>
          <p:cNvPr id="12" name="矢印: 左 11">
            <a:extLst>
              <a:ext uri="{FF2B5EF4-FFF2-40B4-BE49-F238E27FC236}">
                <a16:creationId xmlns:a16="http://schemas.microsoft.com/office/drawing/2014/main" id="{D12CE393-558E-48E2-AB59-4A75CA7C2F66}"/>
              </a:ext>
            </a:extLst>
          </p:cNvPr>
          <p:cNvSpPr/>
          <p:nvPr/>
        </p:nvSpPr>
        <p:spPr>
          <a:xfrm>
            <a:off x="2990192" y="5534425"/>
            <a:ext cx="2682889" cy="644627"/>
          </a:xfrm>
          <a:prstGeom prst="leftArrow">
            <a:avLst>
              <a:gd name="adj1" fmla="val 75654"/>
              <a:gd name="adj2" fmla="val 50000"/>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障害福祉サービスの域</a:t>
            </a:r>
          </a:p>
        </p:txBody>
      </p:sp>
      <p:sp>
        <p:nvSpPr>
          <p:cNvPr id="13" name="右中かっこ 12">
            <a:extLst>
              <a:ext uri="{FF2B5EF4-FFF2-40B4-BE49-F238E27FC236}">
                <a16:creationId xmlns:a16="http://schemas.microsoft.com/office/drawing/2014/main" id="{0FE66B3F-95D9-43B4-BFDE-A536E6A8D756}"/>
              </a:ext>
            </a:extLst>
          </p:cNvPr>
          <p:cNvSpPr/>
          <p:nvPr/>
        </p:nvSpPr>
        <p:spPr>
          <a:xfrm>
            <a:off x="6537176" y="4024987"/>
            <a:ext cx="323067" cy="2154065"/>
          </a:xfrm>
          <a:prstGeom prst="rightBrace">
            <a:avLst>
              <a:gd name="adj1" fmla="val 49379"/>
              <a:gd name="adj2" fmla="val 50000"/>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4" name="四角形: 角を丸くする 13">
            <a:extLst>
              <a:ext uri="{FF2B5EF4-FFF2-40B4-BE49-F238E27FC236}">
                <a16:creationId xmlns:a16="http://schemas.microsoft.com/office/drawing/2014/main" id="{378A67EC-9254-4D94-A2AD-B5444BC6C226}"/>
              </a:ext>
            </a:extLst>
          </p:cNvPr>
          <p:cNvSpPr/>
          <p:nvPr/>
        </p:nvSpPr>
        <p:spPr>
          <a:xfrm>
            <a:off x="6917902" y="4940055"/>
            <a:ext cx="1872208" cy="343031"/>
          </a:xfrm>
          <a:prstGeom prst="roundRect">
            <a:avLst>
              <a:gd name="adj" fmla="val 4967"/>
            </a:avLst>
          </a:prstGeom>
          <a:solidFill>
            <a:srgbClr val="7DF7B7">
              <a:alpha val="50000"/>
            </a:srgbClr>
          </a:solidFill>
        </p:spPr>
        <p:style>
          <a:lnRef idx="1">
            <a:schemeClr val="accent3"/>
          </a:lnRef>
          <a:fillRef idx="2">
            <a:schemeClr val="accent3"/>
          </a:fillRef>
          <a:effectRef idx="1">
            <a:schemeClr val="accent3"/>
          </a:effectRef>
          <a:fontRef idx="minor">
            <a:schemeClr val="dk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自立支援協議会</a:t>
            </a:r>
          </a:p>
        </p:txBody>
      </p:sp>
      <p:sp>
        <p:nvSpPr>
          <p:cNvPr id="15" name="右中かっこ 14">
            <a:extLst>
              <a:ext uri="{FF2B5EF4-FFF2-40B4-BE49-F238E27FC236}">
                <a16:creationId xmlns:a16="http://schemas.microsoft.com/office/drawing/2014/main" id="{86853B4C-6E36-4345-97DA-50E09FA8F8B3}"/>
              </a:ext>
            </a:extLst>
          </p:cNvPr>
          <p:cNvSpPr/>
          <p:nvPr/>
        </p:nvSpPr>
        <p:spPr>
          <a:xfrm>
            <a:off x="6104007" y="2585953"/>
            <a:ext cx="338537" cy="3561512"/>
          </a:xfrm>
          <a:prstGeom prst="rightBrace">
            <a:avLst>
              <a:gd name="adj1" fmla="val 49766"/>
              <a:gd name="adj2" fmla="val 16099"/>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6" name="四角形: 角を丸くする 15">
            <a:extLst>
              <a:ext uri="{FF2B5EF4-FFF2-40B4-BE49-F238E27FC236}">
                <a16:creationId xmlns:a16="http://schemas.microsoft.com/office/drawing/2014/main" id="{A6D25758-CCB1-43DC-A08D-D336F4683EE9}"/>
              </a:ext>
            </a:extLst>
          </p:cNvPr>
          <p:cNvSpPr/>
          <p:nvPr/>
        </p:nvSpPr>
        <p:spPr>
          <a:xfrm>
            <a:off x="6537175" y="2989401"/>
            <a:ext cx="2654602" cy="343031"/>
          </a:xfrm>
          <a:prstGeom prst="roundRect">
            <a:avLst>
              <a:gd name="adj" fmla="val 8116"/>
            </a:avLst>
          </a:prstGeom>
          <a:solidFill>
            <a:srgbClr val="FFFF00">
              <a:alpha val="50000"/>
            </a:srgbClr>
          </a:solidFill>
        </p:spPr>
        <p:style>
          <a:lnRef idx="1">
            <a:schemeClr val="accent1"/>
          </a:lnRef>
          <a:fillRef idx="2">
            <a:schemeClr val="accent1"/>
          </a:fillRef>
          <a:effectRef idx="1">
            <a:schemeClr val="accent1"/>
          </a:effectRef>
          <a:fontRef idx="minor">
            <a:schemeClr val="dk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ＭＳ Ｐゴシック"/>
                <a:cs typeface="+mn-cs"/>
              </a:rPr>
              <a:t>要保護児童対策地域協議会</a:t>
            </a:r>
          </a:p>
        </p:txBody>
      </p:sp>
      <p:sp>
        <p:nvSpPr>
          <p:cNvPr id="18" name="右中かっこ 17">
            <a:extLst>
              <a:ext uri="{FF2B5EF4-FFF2-40B4-BE49-F238E27FC236}">
                <a16:creationId xmlns:a16="http://schemas.microsoft.com/office/drawing/2014/main" id="{608951C1-9EBE-4CC9-8597-4C4BF8B32C2F}"/>
              </a:ext>
            </a:extLst>
          </p:cNvPr>
          <p:cNvSpPr/>
          <p:nvPr/>
        </p:nvSpPr>
        <p:spPr>
          <a:xfrm>
            <a:off x="5824480" y="1808823"/>
            <a:ext cx="309820" cy="4354074"/>
          </a:xfrm>
          <a:prstGeom prst="rightBrace">
            <a:avLst>
              <a:gd name="adj1" fmla="val 49766"/>
              <a:gd name="adj2" fmla="val 7405"/>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20" name="四角形: 角を丸くする 19">
            <a:extLst>
              <a:ext uri="{FF2B5EF4-FFF2-40B4-BE49-F238E27FC236}">
                <a16:creationId xmlns:a16="http://schemas.microsoft.com/office/drawing/2014/main" id="{B25D16DA-A819-4399-8DE8-DD883D4D85AC}"/>
              </a:ext>
            </a:extLst>
          </p:cNvPr>
          <p:cNvSpPr/>
          <p:nvPr/>
        </p:nvSpPr>
        <p:spPr>
          <a:xfrm>
            <a:off x="6245408" y="1727968"/>
            <a:ext cx="2468678" cy="250706"/>
          </a:xfrm>
          <a:prstGeom prst="roundRect">
            <a:avLst>
              <a:gd name="adj" fmla="val 10997"/>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子育て世代包括支援センター</a:t>
            </a:r>
          </a:p>
        </p:txBody>
      </p:sp>
      <p:sp>
        <p:nvSpPr>
          <p:cNvPr id="21" name="四角形: 角を丸くする 20">
            <a:extLst>
              <a:ext uri="{FF2B5EF4-FFF2-40B4-BE49-F238E27FC236}">
                <a16:creationId xmlns:a16="http://schemas.microsoft.com/office/drawing/2014/main" id="{1144D1D9-BA24-4C60-A9B6-F709641874B6}"/>
              </a:ext>
            </a:extLst>
          </p:cNvPr>
          <p:cNvSpPr/>
          <p:nvPr/>
        </p:nvSpPr>
        <p:spPr>
          <a:xfrm>
            <a:off x="6245409" y="2093211"/>
            <a:ext cx="1877437" cy="250706"/>
          </a:xfrm>
          <a:prstGeom prst="roundRect">
            <a:avLst>
              <a:gd name="adj" fmla="val 10997"/>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子ども家庭支援拠点</a:t>
            </a:r>
          </a:p>
        </p:txBody>
      </p:sp>
      <p:sp>
        <p:nvSpPr>
          <p:cNvPr id="3" name="テキスト ボックス 2">
            <a:extLst>
              <a:ext uri="{FF2B5EF4-FFF2-40B4-BE49-F238E27FC236}">
                <a16:creationId xmlns:a16="http://schemas.microsoft.com/office/drawing/2014/main" id="{03873FF6-418B-4410-A4CE-989091BC04CE}"/>
              </a:ext>
            </a:extLst>
          </p:cNvPr>
          <p:cNvSpPr txBox="1"/>
          <p:nvPr/>
        </p:nvSpPr>
        <p:spPr>
          <a:xfrm>
            <a:off x="6623109" y="2372801"/>
            <a:ext cx="187743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子ども・子育て会議</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要保護児童対策調整機関</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 name="楕円 3">
            <a:extLst>
              <a:ext uri="{FF2B5EF4-FFF2-40B4-BE49-F238E27FC236}">
                <a16:creationId xmlns:a16="http://schemas.microsoft.com/office/drawing/2014/main" id="{6CB0DE89-6D1B-4515-915A-7FB017D355E9}"/>
              </a:ext>
            </a:extLst>
          </p:cNvPr>
          <p:cNvSpPr/>
          <p:nvPr/>
        </p:nvSpPr>
        <p:spPr bwMode="auto">
          <a:xfrm>
            <a:off x="407155" y="3898518"/>
            <a:ext cx="6443747" cy="2678367"/>
          </a:xfrm>
          <a:prstGeom prst="ellipse">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40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7" name="テキスト ボックス 6">
            <a:extLst>
              <a:ext uri="{FF2B5EF4-FFF2-40B4-BE49-F238E27FC236}">
                <a16:creationId xmlns:a16="http://schemas.microsoft.com/office/drawing/2014/main" id="{B7982EF3-B399-4FAE-B093-DF77D664CD45}"/>
              </a:ext>
            </a:extLst>
          </p:cNvPr>
          <p:cNvSpPr txBox="1"/>
          <p:nvPr/>
        </p:nvSpPr>
        <p:spPr>
          <a:xfrm>
            <a:off x="1876081" y="6399169"/>
            <a:ext cx="3582595" cy="369332"/>
          </a:xfrm>
          <a:prstGeom prst="rect">
            <a:avLst/>
          </a:prstGeom>
          <a:solidFill>
            <a:schemeClr val="bg1"/>
          </a:solid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障害児通所支援の立ち位置と責任</a:t>
            </a:r>
          </a:p>
        </p:txBody>
      </p:sp>
      <p:sp>
        <p:nvSpPr>
          <p:cNvPr id="22" name="テキスト ボックス 21">
            <a:extLst>
              <a:ext uri="{FF2B5EF4-FFF2-40B4-BE49-F238E27FC236}">
                <a16:creationId xmlns:a16="http://schemas.microsoft.com/office/drawing/2014/main" id="{E47247DC-46FC-4096-B26A-BA05B04D70F8}"/>
              </a:ext>
            </a:extLst>
          </p:cNvPr>
          <p:cNvSpPr txBox="1"/>
          <p:nvPr/>
        </p:nvSpPr>
        <p:spPr>
          <a:xfrm>
            <a:off x="492106" y="1122529"/>
            <a:ext cx="1382493" cy="369332"/>
          </a:xfrm>
          <a:prstGeom prst="rect">
            <a:avLst/>
          </a:prstGeom>
          <a:solidFill>
            <a:schemeClr val="bg1"/>
          </a:solid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受容の過程</a:t>
            </a:r>
          </a:p>
        </p:txBody>
      </p:sp>
      <p:sp>
        <p:nvSpPr>
          <p:cNvPr id="17" name="スライド番号プレースホルダー 16">
            <a:extLst>
              <a:ext uri="{FF2B5EF4-FFF2-40B4-BE49-F238E27FC236}">
                <a16:creationId xmlns:a16="http://schemas.microsoft.com/office/drawing/2014/main" id="{F4566AF7-7C5D-410F-50B4-4ADE8DB387A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2C5F09-8F10-4EF5-A173-3DA5ED5FE482}" type="slidenum">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en-US"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9" name="四角形: 角を丸くする 18">
            <a:extLst>
              <a:ext uri="{FF2B5EF4-FFF2-40B4-BE49-F238E27FC236}">
                <a16:creationId xmlns:a16="http://schemas.microsoft.com/office/drawing/2014/main" id="{D63CC019-B4D9-C113-3CEA-E3CA4898B41D}"/>
              </a:ext>
            </a:extLst>
          </p:cNvPr>
          <p:cNvSpPr/>
          <p:nvPr/>
        </p:nvSpPr>
        <p:spPr>
          <a:xfrm>
            <a:off x="5824480" y="1095328"/>
            <a:ext cx="3953056" cy="456078"/>
          </a:xfrm>
          <a:prstGeom prst="roundRect">
            <a:avLst>
              <a:gd name="adj" fmla="val 10997"/>
            </a:avLst>
          </a:prstGeom>
          <a:gradFill>
            <a:gsLst>
              <a:gs pos="51000">
                <a:srgbClr val="FFC000"/>
              </a:gs>
              <a:gs pos="0">
                <a:srgbClr val="FFC000"/>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0000"/>
                </a:solidFill>
                <a:effectLst/>
                <a:uLnTx/>
                <a:uFillTx/>
                <a:latin typeface="Arial"/>
                <a:ea typeface="ＭＳ Ｐゴシック"/>
                <a:cs typeface="+mn-cs"/>
              </a:rPr>
              <a:t>今後、こども家庭支援センター　へ</a:t>
            </a:r>
          </a:p>
        </p:txBody>
      </p:sp>
    </p:spTree>
    <p:extLst>
      <p:ext uri="{BB962C8B-B14F-4D97-AF65-F5344CB8AC3E}">
        <p14:creationId xmlns:p14="http://schemas.microsoft.com/office/powerpoint/2010/main" val="973146278"/>
      </p:ext>
    </p:extLst>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タイトル 1"/>
          <p:cNvSpPr txBox="1">
            <a:spLocks/>
          </p:cNvSpPr>
          <p:nvPr/>
        </p:nvSpPr>
        <p:spPr>
          <a:xfrm>
            <a:off x="416495" y="68256"/>
            <a:ext cx="9073007" cy="900460"/>
          </a:xfrm>
          <a:prstGeom prst="rect">
            <a:avLst/>
          </a:prstGeom>
          <a:ln>
            <a:solidFill>
              <a:schemeClr val="tx1"/>
            </a:solidFill>
          </a:ln>
        </p:spPr>
        <p:txBody>
          <a:bodyPr vert="horz" lIns="84406" tIns="42203" rIns="84406" bIns="42203" rtlCol="0" anchor="ctr">
            <a:normAutofit/>
          </a:bodyPr>
          <a:lstStyle/>
          <a:p>
            <a:pPr algn="ctr" defTabSz="422041">
              <a:spcBef>
                <a:spcPct val="0"/>
              </a:spcBef>
              <a:defRPr/>
            </a:pPr>
            <a:r>
              <a:rPr lang="ja-JP" altLang="en-US" sz="2400" dirty="0">
                <a:solidFill>
                  <a:prstClr val="black"/>
                </a:solidFill>
                <a:latin typeface="Calibri"/>
                <a:ea typeface="ＭＳ Ｐゴシック"/>
                <a:cs typeface="ＭＳ Ｐゴシック" pitchFamily="-1" charset="-128"/>
              </a:rPr>
              <a:t>障害児通所支援の社会的位置づけ</a:t>
            </a:r>
            <a:endParaRPr lang="en-US" altLang="ja-JP" sz="2400" dirty="0">
              <a:solidFill>
                <a:prstClr val="black"/>
              </a:solidFill>
              <a:latin typeface="Calibri"/>
              <a:ea typeface="ＭＳ Ｐゴシック"/>
              <a:cs typeface="ＭＳ Ｐゴシック" pitchFamily="-1" charset="-128"/>
            </a:endParaRPr>
          </a:p>
          <a:p>
            <a:pPr algn="ctr" defTabSz="422041">
              <a:spcBef>
                <a:spcPct val="0"/>
              </a:spcBef>
              <a:defRPr/>
            </a:pPr>
            <a:r>
              <a:rPr lang="ja-JP" altLang="en-US" sz="2400" dirty="0">
                <a:solidFill>
                  <a:prstClr val="black"/>
                </a:solidFill>
                <a:ea typeface="ＭＳ Ｐゴシック"/>
                <a:cs typeface="ＭＳ Ｐゴシック" pitchFamily="-1" charset="-128"/>
              </a:rPr>
              <a:t>養護</a:t>
            </a:r>
            <a:r>
              <a:rPr lang="ja-JP" altLang="en-US" sz="2400" dirty="0">
                <a:solidFill>
                  <a:prstClr val="black"/>
                </a:solidFill>
                <a:latin typeface="Calibri"/>
                <a:ea typeface="ＭＳ Ｐゴシック"/>
                <a:cs typeface="ＭＳ Ｐゴシック" pitchFamily="-1" charset="-128"/>
              </a:rPr>
              <a:t>・育成　と　</a:t>
            </a:r>
            <a:r>
              <a:rPr lang="ja-JP" altLang="en-US" sz="2400" dirty="0">
                <a:solidFill>
                  <a:prstClr val="black"/>
                </a:solidFill>
                <a:ea typeface="ＭＳ Ｐゴシック"/>
                <a:cs typeface="ＭＳ Ｐゴシック" pitchFamily="-1" charset="-128"/>
              </a:rPr>
              <a:t>発達支援（広義）</a:t>
            </a:r>
            <a:endParaRPr lang="ja-JP" altLang="en-US" sz="2400" dirty="0">
              <a:solidFill>
                <a:prstClr val="black"/>
              </a:solidFill>
              <a:latin typeface="Calibri"/>
              <a:ea typeface="ＭＳ Ｐゴシック"/>
              <a:cs typeface="ＭＳ Ｐゴシック" pitchFamily="-1" charset="-128"/>
            </a:endParaRPr>
          </a:p>
        </p:txBody>
      </p:sp>
      <p:sp>
        <p:nvSpPr>
          <p:cNvPr id="3" name="テキスト ボックス 2"/>
          <p:cNvSpPr txBox="1"/>
          <p:nvPr/>
        </p:nvSpPr>
        <p:spPr>
          <a:xfrm>
            <a:off x="1640632" y="6299738"/>
            <a:ext cx="7666480" cy="490006"/>
          </a:xfrm>
          <a:prstGeom prst="rect">
            <a:avLst/>
          </a:prstGeom>
          <a:noFill/>
        </p:spPr>
        <p:txBody>
          <a:bodyPr wrap="square" rtlCol="0">
            <a:spAutoFit/>
          </a:bodyPr>
          <a:lstStyle/>
          <a:p>
            <a:pPr defTabSz="422041">
              <a:defRPr/>
            </a:pPr>
            <a:r>
              <a:rPr lang="en-US" altLang="ja-JP" sz="1292" dirty="0">
                <a:solidFill>
                  <a:prstClr val="black"/>
                </a:solidFill>
                <a:latin typeface="Arial" pitchFamily="-1" charset="0"/>
                <a:ea typeface="ＭＳ Ｐゴシック" pitchFamily="-1" charset="-128"/>
                <a:cs typeface="ＭＳ Ｐゴシック" pitchFamily="-1" charset="-128"/>
              </a:rPr>
              <a:t>H</a:t>
            </a:r>
            <a:r>
              <a:rPr lang="ja-JP" altLang="en-US" sz="1292" dirty="0">
                <a:solidFill>
                  <a:prstClr val="black"/>
                </a:solidFill>
                <a:latin typeface="Arial" pitchFamily="-1" charset="0"/>
                <a:ea typeface="ＭＳ Ｐゴシック" pitchFamily="-1" charset="-128"/>
                <a:cs typeface="ＭＳ Ｐゴシック" pitchFamily="-1" charset="-128"/>
              </a:rPr>
              <a:t>３０年度厚生労働省障害者総合福祉推進事業「放課後等デイサービスガイドラインのあり方」報告書</a:t>
            </a:r>
            <a:endParaRPr lang="en-US" altLang="ja-JP" sz="1292" dirty="0">
              <a:solidFill>
                <a:prstClr val="black"/>
              </a:solidFill>
              <a:latin typeface="Arial" pitchFamily="-1" charset="0"/>
              <a:ea typeface="ＭＳ Ｐゴシック" pitchFamily="-1" charset="-128"/>
              <a:cs typeface="ＭＳ Ｐゴシック" pitchFamily="-1" charset="-128"/>
            </a:endParaRPr>
          </a:p>
          <a:p>
            <a:pPr defTabSz="422041">
              <a:defRPr/>
            </a:pPr>
            <a:r>
              <a:rPr lang="ja-JP" altLang="en-US" sz="1292" dirty="0">
                <a:solidFill>
                  <a:prstClr val="black"/>
                </a:solidFill>
                <a:latin typeface="Arial" pitchFamily="-1" charset="0"/>
                <a:ea typeface="ＭＳ Ｐゴシック" pitchFamily="-1" charset="-128"/>
                <a:cs typeface="ＭＳ Ｐゴシック" pitchFamily="-1" charset="-128"/>
              </a:rPr>
              <a:t>・保育所保育指針解説</a:t>
            </a:r>
            <a:r>
              <a:rPr lang="en-US" altLang="ja-JP" sz="1292" dirty="0">
                <a:solidFill>
                  <a:prstClr val="black"/>
                </a:solidFill>
                <a:latin typeface="Arial" pitchFamily="-1" charset="0"/>
                <a:ea typeface="ＭＳ Ｐゴシック" pitchFamily="-1" charset="-128"/>
                <a:cs typeface="ＭＳ Ｐゴシック" pitchFamily="-1" charset="-128"/>
              </a:rPr>
              <a:t> 2018.2 </a:t>
            </a:r>
            <a:r>
              <a:rPr lang="ja-JP" altLang="en-US" sz="1292" dirty="0">
                <a:solidFill>
                  <a:prstClr val="black"/>
                </a:solidFill>
                <a:latin typeface="Arial" pitchFamily="-1" charset="0"/>
                <a:ea typeface="ＭＳ Ｐゴシック" pitchFamily="-1" charset="-128"/>
                <a:cs typeface="ＭＳ Ｐゴシック" pitchFamily="-1" charset="-128"/>
              </a:rPr>
              <a:t>厚労省　引用　一部改変</a:t>
            </a:r>
          </a:p>
        </p:txBody>
      </p:sp>
      <p:sp>
        <p:nvSpPr>
          <p:cNvPr id="4" name="スライド番号プレースホルダー 3">
            <a:extLst>
              <a:ext uri="{FF2B5EF4-FFF2-40B4-BE49-F238E27FC236}">
                <a16:creationId xmlns:a16="http://schemas.microsoft.com/office/drawing/2014/main" id="{3420EB60-0D7C-5BEE-2C9D-E4C4CED8BF5F}"/>
              </a:ext>
            </a:extLst>
          </p:cNvPr>
          <p:cNvSpPr>
            <a:spLocks noGrp="1"/>
          </p:cNvSpPr>
          <p:nvPr>
            <p:ph type="sldNum" sz="quarter" idx="12"/>
          </p:nvPr>
        </p:nvSpPr>
        <p:spPr>
          <a:xfrm>
            <a:off x="6934200" y="6131219"/>
            <a:ext cx="2133600" cy="337038"/>
          </a:xfrm>
        </p:spPr>
        <p:txBody>
          <a:bodyPr/>
          <a:lstStyle/>
          <a:p>
            <a:pPr defTabSz="457200"/>
            <a:fld id="{5E614586-0A8F-4818-ACDC-ED708ECEC71E}" type="slidenum">
              <a:rPr lang="ja-JP" altLang="en-US">
                <a:solidFill>
                  <a:prstClr val="black">
                    <a:tint val="75000"/>
                  </a:prstClr>
                </a:solidFill>
                <a:latin typeface="Calibri" panose="020F0502020204030204"/>
                <a:ea typeface="游ゴシック" panose="020B0400000000000000" pitchFamily="50" charset="-128"/>
              </a:rPr>
              <a:pPr defTabSz="457200"/>
              <a:t>7</a:t>
            </a:fld>
            <a:endParaRPr lang="ja-JP" altLang="en-US">
              <a:solidFill>
                <a:prstClr val="black">
                  <a:tint val="75000"/>
                </a:prstClr>
              </a:solidFill>
              <a:latin typeface="Calibri" panose="020F0502020204030204"/>
              <a:ea typeface="游ゴシック" panose="020B0400000000000000" pitchFamily="50" charset="-128"/>
            </a:endParaRPr>
          </a:p>
        </p:txBody>
      </p:sp>
      <p:grpSp>
        <p:nvGrpSpPr>
          <p:cNvPr id="10" name="グループ化 9">
            <a:extLst>
              <a:ext uri="{FF2B5EF4-FFF2-40B4-BE49-F238E27FC236}">
                <a16:creationId xmlns:a16="http://schemas.microsoft.com/office/drawing/2014/main" id="{FD80D10B-6445-BD26-71CC-A4018ACDAB11}"/>
              </a:ext>
            </a:extLst>
          </p:cNvPr>
          <p:cNvGrpSpPr/>
          <p:nvPr/>
        </p:nvGrpSpPr>
        <p:grpSpPr>
          <a:xfrm>
            <a:off x="776534" y="992102"/>
            <a:ext cx="8502112" cy="5307636"/>
            <a:chOff x="987386" y="992102"/>
            <a:chExt cx="8502112" cy="5307636"/>
          </a:xfrm>
        </p:grpSpPr>
        <p:grpSp>
          <p:nvGrpSpPr>
            <p:cNvPr id="2" name="図形グループ 24"/>
            <p:cNvGrpSpPr/>
            <p:nvPr/>
          </p:nvGrpSpPr>
          <p:grpSpPr>
            <a:xfrm>
              <a:off x="987386" y="992102"/>
              <a:ext cx="8502112" cy="5307636"/>
              <a:chOff x="879140" y="2361189"/>
              <a:chExt cx="3633427" cy="2655310"/>
            </a:xfrm>
          </p:grpSpPr>
          <p:sp>
            <p:nvSpPr>
              <p:cNvPr id="7" name="角丸四角形 6"/>
              <p:cNvSpPr/>
              <p:nvPr/>
            </p:nvSpPr>
            <p:spPr>
              <a:xfrm>
                <a:off x="879140" y="2361189"/>
                <a:ext cx="3633427" cy="2655310"/>
              </a:xfrm>
              <a:prstGeom prst="roundRect">
                <a:avLst>
                  <a:gd name="adj" fmla="val 8053"/>
                </a:avLst>
              </a:prstGeom>
              <a:ln/>
            </p:spPr>
            <p:style>
              <a:lnRef idx="1">
                <a:schemeClr val="accent6"/>
              </a:lnRef>
              <a:fillRef idx="2">
                <a:schemeClr val="accent6"/>
              </a:fillRef>
              <a:effectRef idx="1">
                <a:schemeClr val="accent6"/>
              </a:effectRef>
              <a:fontRef idx="minor">
                <a:schemeClr val="dk1"/>
              </a:fontRef>
            </p:style>
            <p:txBody>
              <a:bodyPr rtlCol="0" anchor="t"/>
              <a:lstStyle/>
              <a:p>
                <a:pPr defTabSz="844083" fontAlgn="base">
                  <a:spcBef>
                    <a:spcPct val="0"/>
                  </a:spcBef>
                  <a:spcAft>
                    <a:spcPct val="0"/>
                  </a:spcAft>
                  <a:defRPr/>
                </a:pPr>
                <a:r>
                  <a:rPr lang="ja-JP" altLang="ja-JP" sz="2215" dirty="0">
                    <a:solidFill>
                      <a:prstClr val="black"/>
                    </a:solidFill>
                    <a:latin typeface="Calibri"/>
                    <a:ea typeface="ＭＳ Ｐゴシック"/>
                    <a:cs typeface="ＭＳ Ｐゴシック"/>
                  </a:rPr>
                  <a:t>　</a:t>
                </a:r>
                <a:r>
                  <a:rPr lang="ja-JP" altLang="en-US" sz="2215" dirty="0">
                    <a:solidFill>
                      <a:prstClr val="black"/>
                    </a:solidFill>
                    <a:latin typeface="Calibri"/>
                    <a:ea typeface="ＭＳ Ｐゴシック"/>
                    <a:cs typeface="ＭＳ Ｐゴシック"/>
                  </a:rPr>
                  <a:t>「育ち（育成）の支援」機能</a:t>
                </a:r>
                <a:endParaRPr lang="en-US" altLang="ja-JP" sz="2215" dirty="0">
                  <a:solidFill>
                    <a:prstClr val="black"/>
                  </a:solidFill>
                  <a:latin typeface="Calibri"/>
                  <a:ea typeface="ＭＳ Ｐゴシック"/>
                  <a:cs typeface="ＭＳ Ｐゴシック"/>
                </a:endParaRPr>
              </a:p>
              <a:p>
                <a:pPr defTabSz="844083" fontAlgn="base">
                  <a:spcBef>
                    <a:spcPct val="0"/>
                  </a:spcBef>
                  <a:spcAft>
                    <a:spcPct val="0"/>
                  </a:spcAft>
                  <a:defRPr/>
                </a:pPr>
                <a:r>
                  <a:rPr lang="ja-JP" altLang="en-US" sz="2215" dirty="0">
                    <a:solidFill>
                      <a:prstClr val="black"/>
                    </a:solidFill>
                    <a:latin typeface="Calibri"/>
                    <a:ea typeface="ＭＳ Ｐゴシック"/>
                    <a:cs typeface="ＭＳ Ｐゴシック"/>
                  </a:rPr>
                  <a:t>　　（全ての子どもの育ちの保障）</a:t>
                </a:r>
                <a:endParaRPr lang="en-US" altLang="ja-JP" sz="2215" dirty="0">
                  <a:solidFill>
                    <a:prstClr val="black"/>
                  </a:solidFill>
                  <a:latin typeface="Calibri"/>
                  <a:ea typeface="ＭＳ Ｐゴシック"/>
                  <a:cs typeface="ＭＳ Ｐゴシック"/>
                </a:endParaRPr>
              </a:p>
              <a:p>
                <a:pPr defTabSz="844083" fontAlgn="base">
                  <a:spcBef>
                    <a:spcPct val="0"/>
                  </a:spcBef>
                  <a:spcAft>
                    <a:spcPct val="0"/>
                  </a:spcAft>
                  <a:defRPr/>
                </a:pPr>
                <a:r>
                  <a:rPr lang="ja-JP" altLang="ja-JP" sz="2215" dirty="0">
                    <a:solidFill>
                      <a:prstClr val="black"/>
                    </a:solidFill>
                    <a:latin typeface="Calibri"/>
                    <a:ea typeface="ＭＳ Ｐゴシック"/>
                    <a:cs typeface="ＭＳ Ｐゴシック"/>
                  </a:rPr>
                  <a:t>　</a:t>
                </a:r>
                <a:r>
                  <a:rPr lang="ja-JP" altLang="en-US" sz="2215" dirty="0">
                    <a:solidFill>
                      <a:prstClr val="black"/>
                    </a:solidFill>
                    <a:latin typeface="Calibri"/>
                    <a:ea typeface="ＭＳ Ｐゴシック"/>
                    <a:cs typeface="ＭＳ Ｐゴシック"/>
                  </a:rPr>
                  <a:t>　　　　生活と遊び、環境</a:t>
                </a:r>
              </a:p>
            </p:txBody>
          </p:sp>
          <p:sp>
            <p:nvSpPr>
              <p:cNvPr id="8" name="角丸四角形 7"/>
              <p:cNvSpPr/>
              <p:nvPr/>
            </p:nvSpPr>
            <p:spPr>
              <a:xfrm>
                <a:off x="960314" y="3013988"/>
                <a:ext cx="2596081" cy="1918203"/>
              </a:xfrm>
              <a:prstGeom prst="roundRect">
                <a:avLst>
                  <a:gd name="adj" fmla="val 11141"/>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t"/>
              <a:lstStyle/>
              <a:p>
                <a:pPr defTabSz="844083" fontAlgn="base">
                  <a:spcBef>
                    <a:spcPct val="0"/>
                  </a:spcBef>
                  <a:spcAft>
                    <a:spcPct val="0"/>
                  </a:spcAft>
                  <a:defRPr/>
                </a:pPr>
                <a:r>
                  <a:rPr lang="ja-JP" altLang="en-US" sz="2585" dirty="0">
                    <a:solidFill>
                      <a:prstClr val="black"/>
                    </a:solidFill>
                    <a:latin typeface="Calibri"/>
                    <a:ea typeface="ＭＳ Ｐゴシック"/>
                    <a:cs typeface="ＭＳ Ｐゴシック"/>
                  </a:rPr>
                  <a:t>「発達支援」機能</a:t>
                </a:r>
                <a:endParaRPr lang="en-US" altLang="ja-JP" sz="2585" dirty="0">
                  <a:solidFill>
                    <a:prstClr val="black"/>
                  </a:solidFill>
                  <a:latin typeface="Calibri"/>
                  <a:ea typeface="ＭＳ Ｐゴシック"/>
                  <a:cs typeface="ＭＳ Ｐゴシック"/>
                </a:endParaRPr>
              </a:p>
              <a:p>
                <a:pPr defTabSz="844083" fontAlgn="base">
                  <a:spcBef>
                    <a:spcPct val="0"/>
                  </a:spcBef>
                  <a:spcAft>
                    <a:spcPts val="554"/>
                  </a:spcAft>
                  <a:defRPr/>
                </a:pPr>
                <a:r>
                  <a:rPr lang="ja-JP" altLang="en-US" dirty="0">
                    <a:solidFill>
                      <a:prstClr val="black"/>
                    </a:solidFill>
                    <a:latin typeface="Calibri"/>
                    <a:ea typeface="ＭＳ Ｐゴシック"/>
                    <a:cs typeface="ＭＳ Ｐゴシック"/>
                  </a:rPr>
                  <a:t>（障害への合理的配慮）</a:t>
                </a:r>
                <a:endParaRPr lang="en-US" altLang="ja-JP" dirty="0">
                  <a:solidFill>
                    <a:prstClr val="black"/>
                  </a:solidFill>
                  <a:latin typeface="Calibri"/>
                  <a:ea typeface="ＭＳ Ｐゴシック"/>
                  <a:cs typeface="ＭＳ Ｐゴシック"/>
                </a:endParaRPr>
              </a:p>
            </p:txBody>
          </p:sp>
          <p:sp>
            <p:nvSpPr>
              <p:cNvPr id="9" name="角丸四角形 8"/>
              <p:cNvSpPr/>
              <p:nvPr/>
            </p:nvSpPr>
            <p:spPr>
              <a:xfrm>
                <a:off x="2919265" y="2433796"/>
                <a:ext cx="1415560" cy="2025668"/>
              </a:xfrm>
              <a:prstGeom prst="roundRect">
                <a:avLst>
                  <a:gd name="adj" fmla="val 13775"/>
                </a:avLst>
              </a:prstGeom>
              <a:gradFill flip="none" rotWithShape="1">
                <a:gsLst>
                  <a:gs pos="0">
                    <a:schemeClr val="accent6">
                      <a:lumMod val="67000"/>
                      <a:alpha val="30000"/>
                    </a:schemeClr>
                  </a:gs>
                  <a:gs pos="76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vert="eaVert" rtlCol="0" anchor="ctr"/>
              <a:lstStyle/>
              <a:p>
                <a:pPr algn="ctr" defTabSz="844083" fontAlgn="base">
                  <a:spcBef>
                    <a:spcPct val="0"/>
                  </a:spcBef>
                  <a:spcAft>
                    <a:spcPct val="0"/>
                  </a:spcAft>
                  <a:defRPr/>
                </a:pPr>
                <a:r>
                  <a:rPr lang="ja-JP" altLang="en-US" sz="1600" b="1" dirty="0">
                    <a:solidFill>
                      <a:schemeClr val="bg1"/>
                    </a:solidFill>
                    <a:ea typeface="ＭＳ Ｐゴシック"/>
                    <a:cs typeface="ＭＳ Ｐゴシック"/>
                  </a:rPr>
                  <a:t>（</a:t>
                </a:r>
                <a:r>
                  <a:rPr lang="ja-JP" altLang="en-US" sz="1600" dirty="0">
                    <a:solidFill>
                      <a:schemeClr val="bg1"/>
                    </a:solidFill>
                    <a:ea typeface="ＭＳ Ｐゴシック"/>
                    <a:cs typeface="ＭＳ Ｐゴシック"/>
                  </a:rPr>
                  <a:t>特別な配慮が必要な子どもを支える）</a:t>
                </a:r>
                <a:endParaRPr lang="en-US" altLang="ja-JP" sz="1600" dirty="0">
                  <a:solidFill>
                    <a:schemeClr val="bg1"/>
                  </a:solidFill>
                  <a:ea typeface="ＭＳ Ｐゴシック"/>
                  <a:cs typeface="ＭＳ Ｐゴシック"/>
                </a:endParaRPr>
              </a:p>
              <a:p>
                <a:pPr algn="ctr" defTabSz="844083" fontAlgn="base">
                  <a:spcBef>
                    <a:spcPct val="0"/>
                  </a:spcBef>
                  <a:spcAft>
                    <a:spcPct val="0"/>
                  </a:spcAft>
                  <a:defRPr/>
                </a:pPr>
                <a:r>
                  <a:rPr lang="en-US" altLang="ja-JP" sz="2800" b="1" dirty="0">
                    <a:solidFill>
                      <a:schemeClr val="bg1"/>
                    </a:solidFill>
                    <a:ea typeface="ＭＳ Ｐゴシック"/>
                    <a:cs typeface="ＭＳ Ｐゴシック"/>
                  </a:rPr>
                  <a:t>『</a:t>
                </a:r>
                <a:r>
                  <a:rPr lang="ja-JP" altLang="en-US" sz="2800" b="1" dirty="0">
                    <a:solidFill>
                      <a:schemeClr val="bg1"/>
                    </a:solidFill>
                    <a:latin typeface="Calibri"/>
                    <a:ea typeface="ＭＳ Ｐゴシック"/>
                    <a:cs typeface="ＭＳ Ｐゴシック"/>
                  </a:rPr>
                  <a:t>セイフティネット</a:t>
                </a:r>
                <a:r>
                  <a:rPr lang="en-US" altLang="ja-JP" sz="2800" b="1" dirty="0">
                    <a:solidFill>
                      <a:schemeClr val="bg1"/>
                    </a:solidFill>
                    <a:latin typeface="Calibri"/>
                    <a:ea typeface="ＭＳ Ｐゴシック"/>
                    <a:cs typeface="ＭＳ Ｐゴシック"/>
                  </a:rPr>
                  <a:t>』</a:t>
                </a:r>
                <a:r>
                  <a:rPr lang="ja-JP" altLang="en-US" sz="2800" b="1" dirty="0">
                    <a:solidFill>
                      <a:schemeClr val="bg1"/>
                    </a:solidFill>
                    <a:latin typeface="Calibri"/>
                    <a:ea typeface="ＭＳ Ｐゴシック"/>
                    <a:cs typeface="ＭＳ Ｐゴシック"/>
                  </a:rPr>
                  <a:t>機能</a:t>
                </a:r>
              </a:p>
            </p:txBody>
          </p:sp>
        </p:grpSp>
        <p:pic>
          <p:nvPicPr>
            <p:cNvPr id="6" name="図 5">
              <a:extLst>
                <a:ext uri="{FF2B5EF4-FFF2-40B4-BE49-F238E27FC236}">
                  <a16:creationId xmlns:a16="http://schemas.microsoft.com/office/drawing/2014/main" id="{41A1AD07-F22C-702C-0937-E665D1A87472}"/>
                </a:ext>
              </a:extLst>
            </p:cNvPr>
            <p:cNvPicPr>
              <a:picLocks noChangeAspect="1"/>
            </p:cNvPicPr>
            <p:nvPr/>
          </p:nvPicPr>
          <p:blipFill>
            <a:blip r:embed="rId3"/>
            <a:stretch>
              <a:fillRect/>
            </a:stretch>
          </p:blipFill>
          <p:spPr>
            <a:xfrm>
              <a:off x="3458580" y="2636912"/>
              <a:ext cx="3410540" cy="3337056"/>
            </a:xfrm>
            <a:prstGeom prst="rect">
              <a:avLst/>
            </a:prstGeom>
          </p:spPr>
        </p:pic>
      </p:grpSp>
    </p:spTree>
    <p:extLst>
      <p:ext uri="{BB962C8B-B14F-4D97-AF65-F5344CB8AC3E}">
        <p14:creationId xmlns:p14="http://schemas.microsoft.com/office/powerpoint/2010/main" val="105599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463BB-99D7-9C1D-7B43-1014594A471E}"/>
              </a:ext>
            </a:extLst>
          </p:cNvPr>
          <p:cNvSpPr>
            <a:spLocks noGrp="1"/>
          </p:cNvSpPr>
          <p:nvPr>
            <p:ph type="title"/>
          </p:nvPr>
        </p:nvSpPr>
        <p:spPr>
          <a:xfrm>
            <a:off x="236476" y="620688"/>
            <a:ext cx="9433048" cy="720080"/>
          </a:xfrm>
        </p:spPr>
        <p:txBody>
          <a:bodyPr>
            <a:normAutofit/>
          </a:bodyPr>
          <a:lstStyle/>
          <a:p>
            <a:r>
              <a:rPr kumimoji="1" lang="ja-JP" altLang="en-US" dirty="0"/>
              <a:t>「</a:t>
            </a:r>
            <a:r>
              <a:rPr lang="ja-JP" altLang="en-US" dirty="0"/>
              <a:t>児童期の支援に関する基本的視点 </a:t>
            </a:r>
            <a:r>
              <a:rPr kumimoji="1" lang="ja-JP" altLang="en-US" dirty="0"/>
              <a:t>」</a:t>
            </a:r>
          </a:p>
        </p:txBody>
      </p:sp>
      <p:sp>
        <p:nvSpPr>
          <p:cNvPr id="3" name="コンテンツ プレースホルダー 2">
            <a:extLst>
              <a:ext uri="{FF2B5EF4-FFF2-40B4-BE49-F238E27FC236}">
                <a16:creationId xmlns:a16="http://schemas.microsoft.com/office/drawing/2014/main" id="{895AB80B-7800-1021-AB0B-68001C4B9595}"/>
              </a:ext>
            </a:extLst>
          </p:cNvPr>
          <p:cNvSpPr>
            <a:spLocks noGrp="1"/>
          </p:cNvSpPr>
          <p:nvPr>
            <p:ph idx="1"/>
          </p:nvPr>
        </p:nvSpPr>
        <p:spPr>
          <a:xfrm>
            <a:off x="742950" y="2132856"/>
            <a:ext cx="8420100" cy="4315958"/>
          </a:xfrm>
        </p:spPr>
        <p:txBody>
          <a:bodyPr>
            <a:normAutofit/>
          </a:bodyPr>
          <a:lstStyle/>
          <a:p>
            <a:r>
              <a:rPr kumimoji="1" lang="ja-JP" altLang="en-US" dirty="0"/>
              <a:t>児童期の三つの支援の視点を再確認する</a:t>
            </a:r>
            <a:endParaRPr kumimoji="1" lang="en-US" altLang="ja-JP" dirty="0"/>
          </a:p>
          <a:p>
            <a:pPr lvl="1"/>
            <a:endParaRPr kumimoji="1" lang="en-US" altLang="ja-JP" dirty="0"/>
          </a:p>
          <a:p>
            <a:pPr lvl="1"/>
            <a:r>
              <a:rPr kumimoji="1" lang="ja-JP" altLang="en-US" dirty="0"/>
              <a:t>発達支援（狭義の発達支援と生活支援）</a:t>
            </a:r>
            <a:endParaRPr kumimoji="1" lang="en-US" altLang="ja-JP" dirty="0"/>
          </a:p>
          <a:p>
            <a:pPr lvl="1"/>
            <a:endParaRPr kumimoji="1" lang="en-US" altLang="ja-JP" dirty="0"/>
          </a:p>
          <a:p>
            <a:pPr lvl="1"/>
            <a:r>
              <a:rPr kumimoji="1" lang="ja-JP" altLang="en-US" dirty="0"/>
              <a:t>家族支援</a:t>
            </a:r>
            <a:r>
              <a:rPr lang="ja-JP" altLang="en-US" dirty="0"/>
              <a:t>（子どもの成長発達と家族、保護者 への支援、きょうだいや家族の存在）</a:t>
            </a:r>
            <a:endParaRPr kumimoji="1" lang="en-US" altLang="ja-JP" dirty="0"/>
          </a:p>
          <a:p>
            <a:pPr lvl="1"/>
            <a:endParaRPr kumimoji="1" lang="en-US" altLang="ja-JP" dirty="0"/>
          </a:p>
          <a:p>
            <a:pPr lvl="1"/>
            <a:r>
              <a:rPr kumimoji="1" lang="ja-JP" altLang="en-US" dirty="0"/>
              <a:t>地域連携</a:t>
            </a:r>
            <a:r>
              <a:rPr lang="ja-JP" altLang="en-US" dirty="0"/>
              <a:t>（関係機関の把握と調整、役割分担） </a:t>
            </a:r>
            <a:endParaRPr kumimoji="1" lang="ja-JP" altLang="en-US" dirty="0"/>
          </a:p>
        </p:txBody>
      </p:sp>
      <p:sp>
        <p:nvSpPr>
          <p:cNvPr id="4" name="スライド番号プレースホルダー 3">
            <a:extLst>
              <a:ext uri="{FF2B5EF4-FFF2-40B4-BE49-F238E27FC236}">
                <a16:creationId xmlns:a16="http://schemas.microsoft.com/office/drawing/2014/main" id="{C65B34F2-A94D-903C-23FA-BD80FD97D6A2}"/>
              </a:ext>
            </a:extLst>
          </p:cNvPr>
          <p:cNvSpPr>
            <a:spLocks noGrp="1"/>
          </p:cNvSpPr>
          <p:nvPr>
            <p:ph type="sldNum" sz="quarter" idx="12"/>
          </p:nvPr>
        </p:nvSpPr>
        <p:spPr/>
        <p:txBody>
          <a:bodyPr/>
          <a:lstStyle/>
          <a:p>
            <a:fld id="{F7197E0B-3DE5-44B4-8205-21AF5ABFE129}"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362023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333945" y="50499"/>
            <a:ext cx="9238110" cy="635696"/>
          </a:xfrm>
          <a:prstGeom prst="rect">
            <a:avLst/>
          </a:prstGeom>
          <a:noFill/>
          <a:ln w="9525">
            <a:noFill/>
            <a:miter lim="800000"/>
            <a:headEnd/>
            <a:tailEnd/>
          </a:ln>
        </p:spPr>
        <p:txBody>
          <a:bodyPr wrap="square" anchor="t" anchorCtr="0">
            <a:noAutofit/>
          </a:bodyPr>
          <a:lstStyle/>
          <a:p>
            <a:pPr marL="539750" indent="-539750" algn="ctr">
              <a:spcBef>
                <a:spcPts val="1200"/>
              </a:spcBef>
            </a:pPr>
            <a:r>
              <a:rPr lang="ja-JP" altLang="en-US" sz="3200" u="sng" dirty="0">
                <a:solidFill>
                  <a:schemeClr val="bg1"/>
                </a:solidFill>
                <a:latin typeface="ＭＳ Ｐゴシック" panose="020B0600070205080204" pitchFamily="50" charset="-128"/>
                <a:cs typeface="HG丸ｺﾞｼｯｸM-PRO" pitchFamily="50" charset="-128"/>
              </a:rPr>
              <a:t>発達支援（広義）の</a:t>
            </a:r>
            <a:r>
              <a:rPr lang="ja-JP" altLang="en-US" sz="3200" u="sng" dirty="0">
                <a:solidFill>
                  <a:srgbClr val="FF0000"/>
                </a:solidFill>
                <a:latin typeface="ＭＳ Ｐゴシック" panose="020B0600070205080204" pitchFamily="50" charset="-128"/>
                <a:cs typeface="HG丸ｺﾞｼｯｸM-PRO" pitchFamily="50" charset="-128"/>
              </a:rPr>
              <a:t>「３本柱」</a:t>
            </a:r>
            <a:endParaRPr lang="en-US" altLang="ja-JP" sz="3200" dirty="0">
              <a:solidFill>
                <a:schemeClr val="bg1"/>
              </a:solidFill>
              <a:latin typeface="ＭＳ Ｐゴシック" panose="020B0600070205080204" pitchFamily="50" charset="-128"/>
              <a:cs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73E44226-3A56-4DE8-9BB1-36395FE9667F}" type="slidenum">
              <a:rPr lang="en-US" altLang="ja-JP" smtClean="0"/>
              <a:pPr>
                <a:defRPr/>
              </a:pPr>
              <a:t>9</a:t>
            </a:fld>
            <a:endParaRPr lang="en-US" altLang="ja-JP" dirty="0"/>
          </a:p>
        </p:txBody>
      </p:sp>
      <p:grpSp>
        <p:nvGrpSpPr>
          <p:cNvPr id="20" name="グループ化 19">
            <a:extLst>
              <a:ext uri="{FF2B5EF4-FFF2-40B4-BE49-F238E27FC236}">
                <a16:creationId xmlns:a16="http://schemas.microsoft.com/office/drawing/2014/main" id="{856B6CAD-16D2-2847-A42B-2D83263B51E9}"/>
              </a:ext>
            </a:extLst>
          </p:cNvPr>
          <p:cNvGrpSpPr/>
          <p:nvPr/>
        </p:nvGrpSpPr>
        <p:grpSpPr>
          <a:xfrm>
            <a:off x="2295902" y="1330105"/>
            <a:ext cx="5844359" cy="4692649"/>
            <a:chOff x="-1" y="1748724"/>
            <a:chExt cx="6316154" cy="4692649"/>
          </a:xfrm>
        </p:grpSpPr>
        <p:grpSp>
          <p:nvGrpSpPr>
            <p:cNvPr id="7" name="グループ化 6">
              <a:extLst>
                <a:ext uri="{FF2B5EF4-FFF2-40B4-BE49-F238E27FC236}">
                  <a16:creationId xmlns:a16="http://schemas.microsoft.com/office/drawing/2014/main" id="{175CA66D-5438-314E-89F8-24CB775941A3}"/>
                </a:ext>
              </a:extLst>
            </p:cNvPr>
            <p:cNvGrpSpPr/>
            <p:nvPr/>
          </p:nvGrpSpPr>
          <p:grpSpPr>
            <a:xfrm>
              <a:off x="-1" y="1748724"/>
              <a:ext cx="5184576" cy="4692649"/>
              <a:chOff x="920577" y="908197"/>
              <a:chExt cx="8640763" cy="5617215"/>
            </a:xfrm>
          </p:grpSpPr>
          <p:sp>
            <p:nvSpPr>
              <p:cNvPr id="8" name="円/楕円 7">
                <a:extLst>
                  <a:ext uri="{FF2B5EF4-FFF2-40B4-BE49-F238E27FC236}">
                    <a16:creationId xmlns:a16="http://schemas.microsoft.com/office/drawing/2014/main" id="{00EAE7E7-A248-5E41-92D5-ABFA6AF46F47}"/>
                  </a:ext>
                </a:extLst>
              </p:cNvPr>
              <p:cNvSpPr>
                <a:spLocks noChangeArrowheads="1"/>
              </p:cNvSpPr>
              <p:nvPr/>
            </p:nvSpPr>
            <p:spPr bwMode="auto">
              <a:xfrm>
                <a:off x="920577" y="908197"/>
                <a:ext cx="8640763" cy="5617215"/>
              </a:xfrm>
              <a:prstGeom prst="ellipse">
                <a:avLst/>
              </a:prstGeom>
              <a:solidFill>
                <a:srgbClr val="CCFF99"/>
              </a:solidFill>
              <a:ln w="9525" algn="ctr">
                <a:solidFill>
                  <a:schemeClr val="tx1"/>
                </a:solidFill>
                <a:round/>
                <a:headEnd/>
                <a:tailEnd/>
              </a:ln>
            </p:spPr>
            <p:txBody>
              <a:bodyPr lIns="36804" tIns="7359" rIns="36804" bIns="7359"/>
              <a:lstStyle/>
              <a:p>
                <a:pPr marL="119063" indent="-119063" defTabSz="873125"/>
                <a:endParaRPr lang="ja-JP" altLang="en-US" sz="1100">
                  <a:solidFill>
                    <a:srgbClr val="000000"/>
                  </a:solidFill>
                </a:endParaRPr>
              </a:p>
            </p:txBody>
          </p:sp>
          <p:sp>
            <p:nvSpPr>
              <p:cNvPr id="9" name="円/楕円 5">
                <a:extLst>
                  <a:ext uri="{FF2B5EF4-FFF2-40B4-BE49-F238E27FC236}">
                    <a16:creationId xmlns:a16="http://schemas.microsoft.com/office/drawing/2014/main" id="{A0744B70-F6B5-4A45-B813-53CA833AF17E}"/>
                  </a:ext>
                </a:extLst>
              </p:cNvPr>
              <p:cNvSpPr>
                <a:spLocks noChangeArrowheads="1"/>
              </p:cNvSpPr>
              <p:nvPr/>
            </p:nvSpPr>
            <p:spPr bwMode="auto">
              <a:xfrm>
                <a:off x="1784453" y="1039367"/>
                <a:ext cx="6768948" cy="3363750"/>
              </a:xfrm>
              <a:prstGeom prst="ellipse">
                <a:avLst/>
              </a:prstGeom>
              <a:solidFill>
                <a:srgbClr val="FFCC66"/>
              </a:solidFill>
              <a:ln w="9525" algn="ctr">
                <a:solidFill>
                  <a:schemeClr val="tx1"/>
                </a:solidFill>
                <a:round/>
                <a:headEnd/>
                <a:tailEnd/>
              </a:ln>
            </p:spPr>
            <p:txBody>
              <a:bodyPr lIns="36804" tIns="7359" rIns="36804" bIns="7359"/>
              <a:lstStyle/>
              <a:p>
                <a:pPr marL="119063" indent="-119063" defTabSz="873125"/>
                <a:endParaRPr lang="ja-JP" altLang="en-US" sz="1100">
                  <a:solidFill>
                    <a:srgbClr val="000000"/>
                  </a:solidFill>
                </a:endParaRPr>
              </a:p>
            </p:txBody>
          </p:sp>
          <p:sp>
            <p:nvSpPr>
              <p:cNvPr id="10" name="Rectangle 3">
                <a:extLst>
                  <a:ext uri="{FF2B5EF4-FFF2-40B4-BE49-F238E27FC236}">
                    <a16:creationId xmlns:a16="http://schemas.microsoft.com/office/drawing/2014/main" id="{2D549E97-AD3F-A445-B9DF-78FE8FFEF8FF}"/>
                  </a:ext>
                </a:extLst>
              </p:cNvPr>
              <p:cNvSpPr txBox="1">
                <a:spLocks noChangeArrowheads="1"/>
              </p:cNvSpPr>
              <p:nvPr/>
            </p:nvSpPr>
            <p:spPr>
              <a:xfrm>
                <a:off x="2562996" y="3372203"/>
                <a:ext cx="5429288" cy="647700"/>
              </a:xfrm>
              <a:prstGeom prst="rect">
                <a:avLst/>
              </a:prstGeom>
              <a:noFill/>
            </p:spPr>
            <p:txBody>
              <a:bodyPr/>
              <a:lstStyle/>
              <a:p>
                <a:pPr algn="ctr">
                  <a:defRPr/>
                </a:pPr>
                <a:r>
                  <a:rPr lang="ja-JP" altLang="en-US" sz="2000" dirty="0">
                    <a:solidFill>
                      <a:srgbClr val="000000"/>
                    </a:solidFill>
                    <a:latin typeface="Arial"/>
                    <a:ea typeface="ＭＳ Ｐゴシック"/>
                  </a:rPr>
                  <a:t>親と協働の子育て支援</a:t>
                </a:r>
                <a:endParaRPr lang="en-US" altLang="ja-JP" sz="2000" dirty="0">
                  <a:solidFill>
                    <a:srgbClr val="000000"/>
                  </a:solidFill>
                  <a:latin typeface="Arial"/>
                  <a:ea typeface="ＭＳ Ｐゴシック"/>
                </a:endParaRPr>
              </a:p>
              <a:p>
                <a:pPr algn="ctr">
                  <a:defRPr/>
                </a:pPr>
                <a:r>
                  <a:rPr lang="ja-JP" altLang="en-US" sz="2000" dirty="0">
                    <a:solidFill>
                      <a:srgbClr val="000000"/>
                    </a:solidFill>
                    <a:latin typeface="Arial"/>
                    <a:ea typeface="ＭＳ Ｐゴシック"/>
                  </a:rPr>
                  <a:t>（親育ち支援）</a:t>
                </a:r>
                <a:endParaRPr lang="en-US" altLang="ja-JP" sz="2000" dirty="0">
                  <a:solidFill>
                    <a:srgbClr val="000000"/>
                  </a:solidFill>
                  <a:latin typeface="Arial"/>
                  <a:ea typeface="ＭＳ Ｐゴシック"/>
                </a:endParaRPr>
              </a:p>
              <a:p>
                <a:pPr algn="ctr">
                  <a:defRPr/>
                </a:pPr>
                <a:endParaRPr lang="ja-JP" altLang="en-US" sz="2400" dirty="0">
                  <a:solidFill>
                    <a:srgbClr val="000000"/>
                  </a:solidFill>
                  <a:latin typeface="Arial"/>
                  <a:ea typeface="ＭＳ Ｐゴシック"/>
                </a:endParaRPr>
              </a:p>
            </p:txBody>
          </p:sp>
          <p:sp>
            <p:nvSpPr>
              <p:cNvPr id="11" name="Rectangle 3">
                <a:extLst>
                  <a:ext uri="{FF2B5EF4-FFF2-40B4-BE49-F238E27FC236}">
                    <a16:creationId xmlns:a16="http://schemas.microsoft.com/office/drawing/2014/main" id="{62DCEFCF-12F3-B948-A79E-C078BD5991E4}"/>
                  </a:ext>
                </a:extLst>
              </p:cNvPr>
              <p:cNvSpPr txBox="1">
                <a:spLocks noChangeArrowheads="1"/>
              </p:cNvSpPr>
              <p:nvPr/>
            </p:nvSpPr>
            <p:spPr>
              <a:xfrm>
                <a:off x="3207185" y="4558185"/>
                <a:ext cx="4032026" cy="719138"/>
              </a:xfrm>
              <a:prstGeom prst="rect">
                <a:avLst/>
              </a:prstGeom>
              <a:noFill/>
            </p:spPr>
            <p:txBody>
              <a:bodyPr/>
              <a:lstStyle/>
              <a:p>
                <a:pPr algn="ctr">
                  <a:defRPr/>
                </a:pPr>
                <a:r>
                  <a:rPr lang="ja-JP" altLang="en-US" sz="2800" u="sng" dirty="0">
                    <a:solidFill>
                      <a:srgbClr val="008000"/>
                    </a:solidFill>
                    <a:latin typeface="Arial"/>
                    <a:ea typeface="ＭＳ Ｐゴシック"/>
                  </a:rPr>
                  <a:t>地域連携</a:t>
                </a:r>
              </a:p>
            </p:txBody>
          </p:sp>
          <p:sp>
            <p:nvSpPr>
              <p:cNvPr id="12" name="Rectangle 3">
                <a:extLst>
                  <a:ext uri="{FF2B5EF4-FFF2-40B4-BE49-F238E27FC236}">
                    <a16:creationId xmlns:a16="http://schemas.microsoft.com/office/drawing/2014/main" id="{16EBB922-BB97-2446-91FD-77E8233582E6}"/>
                  </a:ext>
                </a:extLst>
              </p:cNvPr>
              <p:cNvSpPr txBox="1">
                <a:spLocks noChangeArrowheads="1"/>
              </p:cNvSpPr>
              <p:nvPr/>
            </p:nvSpPr>
            <p:spPr>
              <a:xfrm>
                <a:off x="3612219" y="2755103"/>
                <a:ext cx="2942106" cy="561975"/>
              </a:xfrm>
              <a:prstGeom prst="rect">
                <a:avLst/>
              </a:prstGeom>
              <a:noFill/>
            </p:spPr>
            <p:txBody>
              <a:bodyPr/>
              <a:lstStyle/>
              <a:p>
                <a:pPr algn="ctr">
                  <a:defRPr/>
                </a:pPr>
                <a:r>
                  <a:rPr lang="ja-JP" altLang="en-US" sz="2800" u="sng" dirty="0">
                    <a:solidFill>
                      <a:srgbClr val="FF0000"/>
                    </a:solidFill>
                    <a:latin typeface="Arial"/>
                    <a:ea typeface="ＭＳ Ｐゴシック"/>
                  </a:rPr>
                  <a:t>家族支援</a:t>
                </a:r>
                <a:endParaRPr lang="en-US" altLang="ja-JP" sz="2800" u="sng" dirty="0">
                  <a:solidFill>
                    <a:srgbClr val="FF0000"/>
                  </a:solidFill>
                  <a:latin typeface="Arial"/>
                  <a:ea typeface="ＭＳ Ｐゴシック"/>
                </a:endParaRPr>
              </a:p>
            </p:txBody>
          </p:sp>
          <p:sp>
            <p:nvSpPr>
              <p:cNvPr id="13" name="Rectangle 3">
                <a:extLst>
                  <a:ext uri="{FF2B5EF4-FFF2-40B4-BE49-F238E27FC236}">
                    <a16:creationId xmlns:a16="http://schemas.microsoft.com/office/drawing/2014/main" id="{AC468545-4D7A-FC44-BFED-EAA21DCB405D}"/>
                  </a:ext>
                </a:extLst>
              </p:cNvPr>
              <p:cNvSpPr txBox="1">
                <a:spLocks noChangeArrowheads="1"/>
              </p:cNvSpPr>
              <p:nvPr/>
            </p:nvSpPr>
            <p:spPr>
              <a:xfrm>
                <a:off x="2940594" y="5182096"/>
                <a:ext cx="4754884" cy="561975"/>
              </a:xfrm>
              <a:prstGeom prst="rect">
                <a:avLst/>
              </a:prstGeom>
              <a:noFill/>
            </p:spPr>
            <p:txBody>
              <a:bodyPr/>
              <a:lstStyle/>
              <a:p>
                <a:pPr algn="ctr">
                  <a:defRPr/>
                </a:pPr>
                <a:r>
                  <a:rPr lang="ja-JP" altLang="en-US" sz="2000" dirty="0">
                    <a:solidFill>
                      <a:srgbClr val="000000"/>
                    </a:solidFill>
                    <a:latin typeface="Arial"/>
                    <a:ea typeface="ＭＳ Ｐゴシック"/>
                  </a:rPr>
                  <a:t>地域連携による支援</a:t>
                </a:r>
                <a:endParaRPr lang="en-US" altLang="ja-JP" sz="2000" dirty="0">
                  <a:solidFill>
                    <a:srgbClr val="000000"/>
                  </a:solidFill>
                  <a:latin typeface="Arial"/>
                  <a:ea typeface="ＭＳ Ｐゴシック"/>
                </a:endParaRPr>
              </a:p>
              <a:p>
                <a:pPr algn="ctr">
                  <a:defRPr/>
                </a:pPr>
                <a:r>
                  <a:rPr lang="ja-JP" altLang="en-US" sz="2000">
                    <a:solidFill>
                      <a:srgbClr val="000000"/>
                    </a:solidFill>
                    <a:latin typeface="Arial"/>
                    <a:ea typeface="ＭＳ Ｐゴシック"/>
                  </a:rPr>
                  <a:t>地域での生活支援</a:t>
                </a:r>
                <a:endParaRPr lang="en-US" altLang="ja-JP" sz="2000" dirty="0">
                  <a:solidFill>
                    <a:srgbClr val="000000"/>
                  </a:solidFill>
                  <a:latin typeface="Arial"/>
                  <a:ea typeface="ＭＳ Ｐゴシック"/>
                </a:endParaRPr>
              </a:p>
              <a:p>
                <a:pPr algn="ctr">
                  <a:defRPr/>
                </a:pPr>
                <a:r>
                  <a:rPr lang="ja-JP" altLang="en-US" sz="2000" dirty="0">
                    <a:solidFill>
                      <a:srgbClr val="000000"/>
                    </a:solidFill>
                    <a:latin typeface="Arial"/>
                    <a:ea typeface="ＭＳ Ｐゴシック"/>
                  </a:rPr>
                  <a:t>（地域力向上支援）</a:t>
                </a:r>
                <a:endParaRPr lang="en-US" altLang="ja-JP" sz="2000" dirty="0">
                  <a:solidFill>
                    <a:srgbClr val="000000"/>
                  </a:solidFill>
                  <a:latin typeface="Arial"/>
                  <a:ea typeface="ＭＳ Ｐゴシック"/>
                </a:endParaRPr>
              </a:p>
              <a:p>
                <a:pPr algn="ctr">
                  <a:defRPr/>
                </a:pPr>
                <a:endParaRPr lang="ja-JP" altLang="en-US" sz="2400" dirty="0">
                  <a:solidFill>
                    <a:srgbClr val="000000"/>
                  </a:solidFill>
                  <a:latin typeface="Arial"/>
                  <a:ea typeface="ＭＳ Ｐゴシック"/>
                </a:endParaRPr>
              </a:p>
            </p:txBody>
          </p:sp>
          <p:sp>
            <p:nvSpPr>
              <p:cNvPr id="14" name="円/楕円 4">
                <a:extLst>
                  <a:ext uri="{FF2B5EF4-FFF2-40B4-BE49-F238E27FC236}">
                    <a16:creationId xmlns:a16="http://schemas.microsoft.com/office/drawing/2014/main" id="{5A63B550-C296-644C-A893-60E99D9A219C}"/>
                  </a:ext>
                </a:extLst>
              </p:cNvPr>
              <p:cNvSpPr>
                <a:spLocks noChangeArrowheads="1"/>
              </p:cNvSpPr>
              <p:nvPr/>
            </p:nvSpPr>
            <p:spPr bwMode="auto">
              <a:xfrm>
                <a:off x="2744658" y="1138809"/>
                <a:ext cx="4880434" cy="1547140"/>
              </a:xfrm>
              <a:prstGeom prst="ellipse">
                <a:avLst/>
              </a:prstGeom>
              <a:solidFill>
                <a:schemeClr val="accent5">
                  <a:lumMod val="40000"/>
                  <a:lumOff val="60000"/>
                </a:schemeClr>
              </a:solidFill>
              <a:ln w="9525" algn="ctr">
                <a:solidFill>
                  <a:schemeClr val="tx1"/>
                </a:solidFill>
                <a:round/>
                <a:headEnd/>
                <a:tailEnd/>
              </a:ln>
            </p:spPr>
            <p:txBody>
              <a:bodyPr lIns="36804" tIns="7359" rIns="36804" bIns="7359"/>
              <a:lstStyle/>
              <a:p>
                <a:pPr marL="119063" indent="-119063" defTabSz="873125"/>
                <a:endParaRPr lang="ja-JP" altLang="en-US" sz="1100" dirty="0">
                  <a:solidFill>
                    <a:srgbClr val="FFFFFF"/>
                  </a:solidFill>
                </a:endParaRPr>
              </a:p>
            </p:txBody>
          </p:sp>
          <p:sp>
            <p:nvSpPr>
              <p:cNvPr id="15" name="Rectangle 3">
                <a:extLst>
                  <a:ext uri="{FF2B5EF4-FFF2-40B4-BE49-F238E27FC236}">
                    <a16:creationId xmlns:a16="http://schemas.microsoft.com/office/drawing/2014/main" id="{6FA28F1D-9780-7B4F-92C5-8BC1EEC73E71}"/>
                  </a:ext>
                </a:extLst>
              </p:cNvPr>
              <p:cNvSpPr txBox="1">
                <a:spLocks noChangeArrowheads="1"/>
              </p:cNvSpPr>
              <p:nvPr/>
            </p:nvSpPr>
            <p:spPr>
              <a:xfrm>
                <a:off x="3801093" y="2062655"/>
                <a:ext cx="2879725" cy="719137"/>
              </a:xfrm>
              <a:prstGeom prst="rect">
                <a:avLst/>
              </a:prstGeom>
              <a:noFill/>
            </p:spPr>
            <p:txBody>
              <a:bodyPr/>
              <a:lstStyle/>
              <a:p>
                <a:pPr algn="ctr">
                  <a:defRPr/>
                </a:pPr>
                <a:r>
                  <a:rPr lang="ja-JP" altLang="en-US" sz="2000">
                    <a:solidFill>
                      <a:srgbClr val="000000"/>
                    </a:solidFill>
                    <a:latin typeface="Arial"/>
                    <a:ea typeface="ＭＳ Ｐゴシック"/>
                  </a:rPr>
                  <a:t>子育ち支援</a:t>
                </a:r>
                <a:endParaRPr lang="en-US" altLang="ja-JP" sz="2000" dirty="0">
                  <a:solidFill>
                    <a:srgbClr val="000000"/>
                  </a:solidFill>
                  <a:latin typeface="Arial"/>
                  <a:ea typeface="ＭＳ Ｐゴシック"/>
                </a:endParaRPr>
              </a:p>
            </p:txBody>
          </p:sp>
          <p:sp>
            <p:nvSpPr>
              <p:cNvPr id="16" name="Rectangle 3">
                <a:extLst>
                  <a:ext uri="{FF2B5EF4-FFF2-40B4-BE49-F238E27FC236}">
                    <a16:creationId xmlns:a16="http://schemas.microsoft.com/office/drawing/2014/main" id="{97C117B4-F13F-3240-BAC0-F35C5D7DB3EC}"/>
                  </a:ext>
                </a:extLst>
              </p:cNvPr>
              <p:cNvSpPr txBox="1">
                <a:spLocks noChangeArrowheads="1"/>
              </p:cNvSpPr>
              <p:nvPr/>
            </p:nvSpPr>
            <p:spPr>
              <a:xfrm>
                <a:off x="2584643" y="1450959"/>
                <a:ext cx="5200463" cy="561975"/>
              </a:xfrm>
              <a:prstGeom prst="rect">
                <a:avLst/>
              </a:prstGeom>
              <a:noFill/>
            </p:spPr>
            <p:txBody>
              <a:bodyPr/>
              <a:lstStyle/>
              <a:p>
                <a:pPr algn="ctr">
                  <a:defRPr/>
                </a:pPr>
                <a:r>
                  <a:rPr lang="ja-JP" altLang="en-US" sz="2800" u="sng">
                    <a:solidFill>
                      <a:srgbClr val="0000CC"/>
                    </a:solidFill>
                    <a:latin typeface="Arial"/>
                    <a:ea typeface="ＭＳ Ｐゴシック"/>
                  </a:rPr>
                  <a:t>本人支援</a:t>
                </a:r>
                <a:endParaRPr lang="en-US" altLang="ja-JP" sz="2800" u="sng" dirty="0">
                  <a:solidFill>
                    <a:srgbClr val="0000CC"/>
                  </a:solidFill>
                  <a:latin typeface="Arial"/>
                  <a:ea typeface="ＭＳ Ｐゴシック"/>
                </a:endParaRPr>
              </a:p>
            </p:txBody>
          </p:sp>
        </p:grpSp>
        <p:sp>
          <p:nvSpPr>
            <p:cNvPr id="4" name="下カーブ矢印 3">
              <a:extLst>
                <a:ext uri="{FF2B5EF4-FFF2-40B4-BE49-F238E27FC236}">
                  <a16:creationId xmlns:a16="http://schemas.microsoft.com/office/drawing/2014/main" id="{97815791-AE20-B14B-BA93-366454438DAB}"/>
                </a:ext>
              </a:extLst>
            </p:cNvPr>
            <p:cNvSpPr/>
            <p:nvPr/>
          </p:nvSpPr>
          <p:spPr>
            <a:xfrm rot="5400000">
              <a:off x="2770442" y="3190255"/>
              <a:ext cx="2873524" cy="1454939"/>
            </a:xfrm>
            <a:prstGeom prst="curvedDownArrow">
              <a:avLst>
                <a:gd name="adj1" fmla="val 11082"/>
                <a:gd name="adj2" fmla="val 26785"/>
                <a:gd name="adj3" fmla="val 208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Rectangle 3">
              <a:extLst>
                <a:ext uri="{FF2B5EF4-FFF2-40B4-BE49-F238E27FC236}">
                  <a16:creationId xmlns:a16="http://schemas.microsoft.com/office/drawing/2014/main" id="{43C1A68D-4880-5143-BBB0-0D280252C2B3}"/>
                </a:ext>
              </a:extLst>
            </p:cNvPr>
            <p:cNvSpPr txBox="1">
              <a:spLocks noChangeArrowheads="1"/>
            </p:cNvSpPr>
            <p:nvPr/>
          </p:nvSpPr>
          <p:spPr>
            <a:xfrm>
              <a:off x="4708200" y="3142371"/>
              <a:ext cx="1607953" cy="666477"/>
            </a:xfrm>
            <a:prstGeom prst="rect">
              <a:avLst/>
            </a:prstGeom>
            <a:solidFill>
              <a:srgbClr val="FFFF00"/>
            </a:solidFill>
            <a:ln>
              <a:solidFill>
                <a:schemeClr val="tx1"/>
              </a:solidFill>
            </a:ln>
          </p:spPr>
          <p:txBody>
            <a:bodyPr/>
            <a:lstStyle/>
            <a:p>
              <a:pPr algn="ctr">
                <a:defRPr/>
              </a:pPr>
              <a:r>
                <a:rPr lang="ja-JP" altLang="en-US" sz="2000" u="sng" dirty="0">
                  <a:solidFill>
                    <a:srgbClr val="0000CC"/>
                  </a:solidFill>
                  <a:latin typeface="Arial"/>
                  <a:ea typeface="ＭＳ Ｐゴシック"/>
                </a:rPr>
                <a:t>移行支援</a:t>
              </a:r>
              <a:endParaRPr lang="en-US" altLang="ja-JP" sz="2000" u="sng" dirty="0">
                <a:solidFill>
                  <a:srgbClr val="0000CC"/>
                </a:solidFill>
                <a:latin typeface="Arial"/>
                <a:ea typeface="ＭＳ Ｐゴシック"/>
              </a:endParaRPr>
            </a:p>
            <a:p>
              <a:pPr algn="ctr">
                <a:defRPr/>
              </a:pPr>
              <a:r>
                <a:rPr lang="ja-JP" altLang="en-US" sz="1400" dirty="0">
                  <a:solidFill>
                    <a:schemeClr val="bg1"/>
                  </a:solidFill>
                  <a:latin typeface="Arial"/>
                  <a:ea typeface="ＭＳ Ｐゴシック"/>
                </a:rPr>
                <a:t>インクルージョン</a:t>
              </a:r>
              <a:endParaRPr lang="en-US" altLang="ja-JP" sz="1400" dirty="0">
                <a:solidFill>
                  <a:schemeClr val="bg1"/>
                </a:solidFill>
                <a:latin typeface="Arial"/>
                <a:ea typeface="ＭＳ Ｐゴシック"/>
              </a:endParaRPr>
            </a:p>
          </p:txBody>
        </p:sp>
      </p:grpSp>
      <p:sp>
        <p:nvSpPr>
          <p:cNvPr id="22" name="正方形/長方形 21">
            <a:extLst>
              <a:ext uri="{FF2B5EF4-FFF2-40B4-BE49-F238E27FC236}">
                <a16:creationId xmlns:a16="http://schemas.microsoft.com/office/drawing/2014/main" id="{4BCD0089-F58F-7F4E-9E02-A9CD10BA27B7}"/>
              </a:ext>
            </a:extLst>
          </p:cNvPr>
          <p:cNvSpPr/>
          <p:nvPr/>
        </p:nvSpPr>
        <p:spPr bwMode="auto">
          <a:xfrm>
            <a:off x="128464" y="116631"/>
            <a:ext cx="9649072" cy="6657655"/>
          </a:xfrm>
          <a:prstGeom prst="rect">
            <a:avLst/>
          </a:prstGeom>
          <a:no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indent="-119063" algn="l" defTabSz="8731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p:txBody>
      </p:sp>
      <p:sp>
        <p:nvSpPr>
          <p:cNvPr id="21" name="Rectangle 1">
            <a:extLst>
              <a:ext uri="{FF2B5EF4-FFF2-40B4-BE49-F238E27FC236}">
                <a16:creationId xmlns:a16="http://schemas.microsoft.com/office/drawing/2014/main" id="{91E20485-E482-B2F1-2AD3-97EC115F40D1}"/>
              </a:ext>
            </a:extLst>
          </p:cNvPr>
          <p:cNvSpPr>
            <a:spLocks noChangeArrowheads="1"/>
          </p:cNvSpPr>
          <p:nvPr/>
        </p:nvSpPr>
        <p:spPr bwMode="auto">
          <a:xfrm>
            <a:off x="6799716" y="1433305"/>
            <a:ext cx="2515272" cy="860517"/>
          </a:xfrm>
          <a:prstGeom prst="rect">
            <a:avLst/>
          </a:prstGeom>
          <a:noFill/>
          <a:ln w="9525">
            <a:noFill/>
            <a:miter lim="800000"/>
            <a:headEnd/>
            <a:tailEnd/>
          </a:ln>
        </p:spPr>
        <p:txBody>
          <a:bodyPr wrap="square" anchor="t" anchorCtr="0">
            <a:noAutofit/>
          </a:bodyPr>
          <a:lstStyle/>
          <a:p>
            <a:pPr marL="3175" indent="-3175">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「本人支援」</a:t>
            </a:r>
            <a:endParaRPr lang="en-US" altLang="ja-JP" sz="24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（狭義の発達支援）</a:t>
            </a:r>
          </a:p>
        </p:txBody>
      </p:sp>
      <p:sp>
        <p:nvSpPr>
          <p:cNvPr id="23" name="Rectangle 1">
            <a:extLst>
              <a:ext uri="{FF2B5EF4-FFF2-40B4-BE49-F238E27FC236}">
                <a16:creationId xmlns:a16="http://schemas.microsoft.com/office/drawing/2014/main" id="{0D190BED-4D30-EB92-F451-16F08F331805}"/>
              </a:ext>
            </a:extLst>
          </p:cNvPr>
          <p:cNvSpPr>
            <a:spLocks noChangeArrowheads="1"/>
          </p:cNvSpPr>
          <p:nvPr/>
        </p:nvSpPr>
        <p:spPr bwMode="auto">
          <a:xfrm>
            <a:off x="183261" y="6219830"/>
            <a:ext cx="9722740" cy="635696"/>
          </a:xfrm>
          <a:prstGeom prst="rect">
            <a:avLst/>
          </a:prstGeom>
          <a:noFill/>
          <a:ln w="9525">
            <a:noFill/>
            <a:miter lim="800000"/>
            <a:headEnd/>
            <a:tailEnd/>
          </a:ln>
        </p:spPr>
        <p:txBody>
          <a:bodyPr wrap="square" anchor="t" anchorCtr="0">
            <a:noAutofit/>
          </a:bodyPr>
          <a:lstStyle/>
          <a:p>
            <a:pPr marL="539750" indent="-539750" algn="ctr">
              <a:spcBef>
                <a:spcPts val="1200"/>
              </a:spcBef>
            </a:pPr>
            <a:r>
              <a:rPr lang="ja-JP" altLang="en-US" sz="2400" u="sng" dirty="0">
                <a:solidFill>
                  <a:srgbClr val="FF0000"/>
                </a:solidFill>
                <a:latin typeface="ＭＳ Ｐゴシック" panose="020B0600070205080204" pitchFamily="50" charset="-128"/>
                <a:cs typeface="HG丸ｺﾞｼｯｸM-PRO" pitchFamily="50" charset="-128"/>
              </a:rPr>
              <a:t>「３本柱」</a:t>
            </a:r>
            <a:r>
              <a:rPr lang="ja-JP" altLang="en-US" sz="2400" dirty="0">
                <a:solidFill>
                  <a:schemeClr val="bg1"/>
                </a:solidFill>
                <a:latin typeface="ＭＳ Ｐゴシック" panose="020B0600070205080204" pitchFamily="50" charset="-128"/>
                <a:cs typeface="HG丸ｺﾞｼｯｸM-PRO" pitchFamily="50" charset="-128"/>
              </a:rPr>
              <a:t>は、個別支援計画に盛り込まれるべき視点である</a:t>
            </a:r>
            <a:endParaRPr lang="en-US" altLang="ja-JP" sz="2400" dirty="0">
              <a:solidFill>
                <a:schemeClr val="bg1"/>
              </a:solidFill>
              <a:latin typeface="ＭＳ Ｐゴシック" panose="020B0600070205080204" pitchFamily="50" charset="-128"/>
              <a:cs typeface="HG丸ｺﾞｼｯｸM-PRO" pitchFamily="50" charset="-128"/>
            </a:endParaRPr>
          </a:p>
        </p:txBody>
      </p:sp>
      <p:sp>
        <p:nvSpPr>
          <p:cNvPr id="24" name="Rectangle 1">
            <a:extLst>
              <a:ext uri="{FF2B5EF4-FFF2-40B4-BE49-F238E27FC236}">
                <a16:creationId xmlns:a16="http://schemas.microsoft.com/office/drawing/2014/main" id="{D8B89897-D113-A9DE-313F-C0CB6A07C5EA}"/>
              </a:ext>
            </a:extLst>
          </p:cNvPr>
          <p:cNvSpPr>
            <a:spLocks noChangeArrowheads="1"/>
          </p:cNvSpPr>
          <p:nvPr/>
        </p:nvSpPr>
        <p:spPr bwMode="auto">
          <a:xfrm>
            <a:off x="2576736" y="776602"/>
            <a:ext cx="5219544" cy="486536"/>
          </a:xfrm>
          <a:prstGeom prst="rect">
            <a:avLst/>
          </a:prstGeom>
          <a:noFill/>
          <a:ln w="9525">
            <a:noFill/>
            <a:miter lim="800000"/>
            <a:headEnd/>
            <a:tailEnd/>
          </a:ln>
        </p:spPr>
        <p:txBody>
          <a:bodyPr wrap="square" anchor="t" anchorCtr="0">
            <a:noAutofit/>
          </a:bodyPr>
          <a:lstStyle/>
          <a:p>
            <a:pPr marL="539750" indent="-539750">
              <a:spcBef>
                <a:spcPts val="1200"/>
              </a:spcBef>
            </a:pPr>
            <a:r>
              <a:rPr lang="en-US" altLang="ja-JP" dirty="0">
                <a:solidFill>
                  <a:schemeClr val="bg1"/>
                </a:solidFill>
                <a:latin typeface="ＭＳ Ｐゴシック" panose="020B0600070205080204" pitchFamily="50" charset="-128"/>
                <a:cs typeface="HG丸ｺﾞｼｯｸM-PRO" pitchFamily="50" charset="-128"/>
              </a:rPr>
              <a:t>※ </a:t>
            </a:r>
            <a:r>
              <a:rPr lang="ja-JP" altLang="en-US" dirty="0">
                <a:solidFill>
                  <a:schemeClr val="bg1"/>
                </a:solidFill>
                <a:latin typeface="ＭＳ Ｐゴシック" panose="020B0600070205080204" pitchFamily="50" charset="-128"/>
                <a:cs typeface="HG丸ｺﾞｼｯｸM-PRO" pitchFamily="50" charset="-128"/>
              </a:rPr>
              <a:t>発達支援（広義）は、３層構造である</a:t>
            </a:r>
            <a:endParaRPr lang="en-US" altLang="ja-JP" dirty="0">
              <a:solidFill>
                <a:schemeClr val="bg1"/>
              </a:solidFill>
              <a:latin typeface="ＭＳ Ｐゴシック" panose="020B0600070205080204" pitchFamily="50" charset="-128"/>
              <a:cs typeface="HG丸ｺﾞｼｯｸM-PRO" pitchFamily="50" charset="-128"/>
            </a:endParaRPr>
          </a:p>
        </p:txBody>
      </p:sp>
      <p:sp>
        <p:nvSpPr>
          <p:cNvPr id="25" name="Rectangle 1">
            <a:extLst>
              <a:ext uri="{FF2B5EF4-FFF2-40B4-BE49-F238E27FC236}">
                <a16:creationId xmlns:a16="http://schemas.microsoft.com/office/drawing/2014/main" id="{952E0EEC-38E5-AB84-5F9A-69FDEF047BC4}"/>
              </a:ext>
            </a:extLst>
          </p:cNvPr>
          <p:cNvSpPr>
            <a:spLocks noChangeArrowheads="1"/>
          </p:cNvSpPr>
          <p:nvPr/>
        </p:nvSpPr>
        <p:spPr bwMode="auto">
          <a:xfrm>
            <a:off x="241215" y="2731038"/>
            <a:ext cx="2640865" cy="1628320"/>
          </a:xfrm>
          <a:prstGeom prst="rect">
            <a:avLst/>
          </a:prstGeom>
          <a:noFill/>
          <a:ln w="9525">
            <a:noFill/>
            <a:miter lim="800000"/>
            <a:headEnd/>
            <a:tailEnd/>
          </a:ln>
        </p:spPr>
        <p:txBody>
          <a:bodyPr wrap="square" anchor="t" anchorCtr="0">
            <a:noAutofit/>
          </a:bodyPr>
          <a:lstStyle/>
          <a:p>
            <a:pPr>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「家族支援」</a:t>
            </a:r>
            <a:endParaRPr lang="en-US" altLang="ja-JP" sz="2400" dirty="0">
              <a:solidFill>
                <a:schemeClr val="bg1"/>
              </a:solidFill>
              <a:latin typeface="ＭＳ Ｐゴシック" panose="020B0600070205080204" pitchFamily="50" charset="-128"/>
              <a:cs typeface="HG丸ｺﾞｼｯｸM-PRO" pitchFamily="50" charset="-128"/>
            </a:endParaRPr>
          </a:p>
          <a:p>
            <a:pPr>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（保護者支援）</a:t>
            </a:r>
            <a:endParaRPr lang="en-US" altLang="ja-JP" sz="2000" dirty="0">
              <a:solidFill>
                <a:schemeClr val="bg1"/>
              </a:solidFill>
              <a:latin typeface="ＭＳ Ｐゴシック" panose="020B0600070205080204" pitchFamily="50" charset="-128"/>
              <a:cs typeface="HG丸ｺﾞｼｯｸM-PRO" pitchFamily="50" charset="-128"/>
            </a:endParaRPr>
          </a:p>
          <a:p>
            <a:pPr>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（きょうだい支援）</a:t>
            </a:r>
          </a:p>
        </p:txBody>
      </p:sp>
      <p:sp>
        <p:nvSpPr>
          <p:cNvPr id="26" name="Rectangle 1">
            <a:extLst>
              <a:ext uri="{FF2B5EF4-FFF2-40B4-BE49-F238E27FC236}">
                <a16:creationId xmlns:a16="http://schemas.microsoft.com/office/drawing/2014/main" id="{5128531E-3C09-00D4-6FE1-7120F36FA54F}"/>
              </a:ext>
            </a:extLst>
          </p:cNvPr>
          <p:cNvSpPr>
            <a:spLocks noChangeArrowheads="1"/>
          </p:cNvSpPr>
          <p:nvPr/>
        </p:nvSpPr>
        <p:spPr bwMode="auto">
          <a:xfrm>
            <a:off x="6188844" y="4679708"/>
            <a:ext cx="3920975" cy="1495314"/>
          </a:xfrm>
          <a:prstGeom prst="rect">
            <a:avLst/>
          </a:prstGeom>
          <a:noFill/>
          <a:ln w="9525">
            <a:noFill/>
            <a:miter lim="800000"/>
            <a:headEnd/>
            <a:tailEnd/>
          </a:ln>
        </p:spPr>
        <p:txBody>
          <a:bodyPr wrap="square" anchor="t" anchorCtr="0">
            <a:noAutofit/>
          </a:bodyPr>
          <a:lstStyle/>
          <a:p>
            <a:pPr marL="3175" indent="-3175">
              <a:spcBef>
                <a:spcPts val="1200"/>
              </a:spcBef>
            </a:pPr>
            <a:r>
              <a:rPr lang="ja-JP" altLang="en-US" sz="2400" dirty="0">
                <a:solidFill>
                  <a:schemeClr val="bg1"/>
                </a:solidFill>
                <a:latin typeface="ＭＳ Ｐゴシック" panose="020B0600070205080204" pitchFamily="50" charset="-128"/>
                <a:cs typeface="HG丸ｺﾞｼｯｸM-PRO" pitchFamily="50" charset="-128"/>
              </a:rPr>
              <a:t>「地域支援」「地域連携」</a:t>
            </a:r>
            <a:endParaRPr lang="en-US" altLang="ja-JP" sz="24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（本人の育ち、進路、生活）</a:t>
            </a:r>
            <a:endParaRPr lang="en-US" altLang="ja-JP" sz="2000" dirty="0">
              <a:solidFill>
                <a:schemeClr val="bg1"/>
              </a:solidFill>
              <a:latin typeface="ＭＳ Ｐゴシック" panose="020B0600070205080204" pitchFamily="50" charset="-128"/>
              <a:cs typeface="HG丸ｺﾞｼｯｸM-PRO" pitchFamily="50" charset="-128"/>
            </a:endParaRPr>
          </a:p>
          <a:p>
            <a:pPr marL="3175" indent="-3175">
              <a:spcBef>
                <a:spcPts val="1200"/>
              </a:spcBef>
            </a:pPr>
            <a:r>
              <a:rPr lang="ja-JP" altLang="en-US" sz="2000" dirty="0">
                <a:solidFill>
                  <a:schemeClr val="bg1"/>
                </a:solidFill>
                <a:latin typeface="ＭＳ Ｐゴシック" panose="020B0600070205080204" pitchFamily="50" charset="-128"/>
                <a:cs typeface="HG丸ｺﾞｼｯｸM-PRO" pitchFamily="50" charset="-128"/>
              </a:rPr>
              <a:t>（随時「移行支援」を意識）</a:t>
            </a:r>
          </a:p>
        </p:txBody>
      </p:sp>
    </p:spTree>
    <p:extLst>
      <p:ext uri="{BB962C8B-B14F-4D97-AF65-F5344CB8AC3E}">
        <p14:creationId xmlns:p14="http://schemas.microsoft.com/office/powerpoint/2010/main" val="1163104875"/>
      </p:ext>
    </p:extLst>
  </p:cSld>
  <p:clrMapOvr>
    <a:masterClrMapping/>
  </p:clrMapOvr>
</p:sld>
</file>

<file path=ppt/theme/_rels/theme7.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9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kx="-3284103" algn="b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kx="-3284103" algn="b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38100" cap="flat" cmpd="sng" algn="ctr">
          <a:solidFill>
            <a:schemeClr val="bg1"/>
          </a:solidFill>
          <a:prstDash val="solid"/>
          <a:round/>
          <a:headEnd type="none" w="med" len="med"/>
          <a:tailEnd type="none" w="med" len="med"/>
        </a:ln>
        <a:effectLst/>
      </a:spPr>
      <a:bodyPr rtlCol="0" anchor="ctr"/>
      <a:lstStyle>
        <a:defPPr algn="ctr">
          <a:defRPr kumimoji="1"/>
        </a:defPPr>
      </a:lstStyle>
    </a:spDef>
    <a:lnDef>
      <a:spPr bwMode="auto">
        <a:solidFill>
          <a:schemeClr val="bg1"/>
        </a:solidFill>
        <a:ln w="12700" cap="flat" cmpd="sng" algn="ctr">
          <a:solidFill>
            <a:schemeClr val="accent2"/>
          </a:solidFill>
          <a:prstDash val="solid"/>
          <a:round/>
          <a:headEnd type="none" w="med" len="med"/>
          <a:tailEnd type="none" w="med" len="med"/>
        </a:ln>
        <a:effec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縞模様">
  <a:themeElements>
    <a:clrScheme name="縞模様">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8.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9663</Words>
  <Application>Microsoft Office PowerPoint</Application>
  <PresentationFormat>A4 210 x 297 mm</PresentationFormat>
  <Paragraphs>923</Paragraphs>
  <Slides>40</Slides>
  <Notes>37</Notes>
  <HiddenSlides>0</HiddenSlides>
  <MMClips>0</MMClips>
  <ScaleCrop>false</ScaleCrop>
  <HeadingPairs>
    <vt:vector size="6" baseType="variant">
      <vt:variant>
        <vt:lpstr>使用されているフォント</vt:lpstr>
      </vt:variant>
      <vt:variant>
        <vt:i4>15</vt:i4>
      </vt:variant>
      <vt:variant>
        <vt:lpstr>テーマ</vt:lpstr>
      </vt:variant>
      <vt:variant>
        <vt:i4>8</vt:i4>
      </vt:variant>
      <vt:variant>
        <vt:lpstr>スライド タイトル</vt:lpstr>
      </vt:variant>
      <vt:variant>
        <vt:i4>40</vt:i4>
      </vt:variant>
    </vt:vector>
  </HeadingPairs>
  <TitlesOfParts>
    <vt:vector size="63" baseType="lpstr">
      <vt:lpstr>AR P教科書体M</vt:lpstr>
      <vt:lpstr>ＤＨＰ平成ゴシックW5</vt:lpstr>
      <vt:lpstr>HGP創英ﾌﾟﾚｾﾞﾝｽEB</vt:lpstr>
      <vt:lpstr>Hiragino Kaku Gothic ProN</vt:lpstr>
      <vt:lpstr>ＭＳ Ｐゴシック</vt:lpstr>
      <vt:lpstr>メイリオ</vt:lpstr>
      <vt:lpstr>游ゴシック</vt:lpstr>
      <vt:lpstr>Arial</vt:lpstr>
      <vt:lpstr>Calibri</vt:lpstr>
      <vt:lpstr>Calibri Light</vt:lpstr>
      <vt:lpstr>Corbel</vt:lpstr>
      <vt:lpstr>Tahoma</vt:lpstr>
      <vt:lpstr>Times New Roman</vt:lpstr>
      <vt:lpstr>Verdana</vt:lpstr>
      <vt:lpstr>Wingdings</vt:lpstr>
      <vt:lpstr>9_標準デザイン</vt:lpstr>
      <vt:lpstr>13_標準デザイン</vt:lpstr>
      <vt:lpstr>11_標準デザイン</vt:lpstr>
      <vt:lpstr>2_Office ​​テーマ</vt:lpstr>
      <vt:lpstr>Office ​​テーマ</vt:lpstr>
      <vt:lpstr>1_Office テーマ</vt:lpstr>
      <vt:lpstr>縞模様</vt:lpstr>
      <vt:lpstr>2_Office テーマ</vt:lpstr>
      <vt:lpstr>児童期における支援提供のポイント</vt:lpstr>
      <vt:lpstr>獲得目標と内容</vt:lpstr>
      <vt:lpstr>「障害児通所支援の立ち位置 」</vt:lpstr>
      <vt:lpstr>ライフステージ（例）</vt:lpstr>
      <vt:lpstr>PowerPoint プレゼンテーション</vt:lpstr>
      <vt:lpstr>継続的な連携や素地づくりには地域体制が不可欠 「特別な支援が必要なこども」を支える体制は？</vt:lpstr>
      <vt:lpstr>PowerPoint プレゼンテーション</vt:lpstr>
      <vt:lpstr>「児童期の支援に関する基本的視点 」</vt:lpstr>
      <vt:lpstr>PowerPoint プレゼンテーション</vt:lpstr>
      <vt:lpstr>発達支援（本人支援）</vt:lpstr>
      <vt:lpstr>PowerPoint プレゼンテーション</vt:lpstr>
      <vt:lpstr>PowerPoint プレゼンテーション</vt:lpstr>
      <vt:lpstr>「発達の障害」と重複</vt:lpstr>
      <vt:lpstr>子どもの支援のプロセス</vt:lpstr>
      <vt:lpstr>障害児通所支援による 子どもへの関わりに不可欠な視点（知識）</vt:lpstr>
      <vt:lpstr>PowerPoint プレゼンテーション</vt:lpstr>
      <vt:lpstr>PowerPoint プレゼンテーション</vt:lpstr>
      <vt:lpstr>家族支援 （養育者、きょうだい）</vt:lpstr>
      <vt:lpstr>PowerPoint プレゼンテーション</vt:lpstr>
      <vt:lpstr>子どもと親の状況を把握しよう 子どもの発達の連続性と保護者の変化 （ライフイベントごとの状況）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地域連携、地域支援</vt:lpstr>
      <vt:lpstr>PowerPoint プレゼンテーション</vt:lpstr>
      <vt:lpstr>PowerPoint プレゼンテーション</vt:lpstr>
      <vt:lpstr>PowerPoint プレゼンテーション</vt:lpstr>
      <vt:lpstr>「子どものライフステージと支援 」</vt:lpstr>
      <vt:lpstr>PowerPoint プレゼンテーション</vt:lpstr>
      <vt:lpstr>ライフステージと各時期の中心的な課題（障害児・者の例）</vt:lpstr>
      <vt:lpstr>PowerPoint プレゼンテーション</vt:lpstr>
      <vt:lpstr>PowerPoint プレゼンテーション</vt:lpstr>
      <vt:lpstr>PowerPoint プレゼンテーション</vt:lpstr>
      <vt:lpstr>PowerPoint プレゼンテーション</vt:lpstr>
      <vt:lpstr>「子どもの社会化・関係性の拡がりと支援における連携  」</vt:lpstr>
      <vt:lpstr>PowerPoint プレゼンテーション</vt:lpstr>
      <vt:lpstr>「子ども」と「地域」と「インクルージョン」 私たちが後方支援すべき主体と手段は？</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知的障害福祉協会児童発達支援部会</dc:title>
  <dc:creator>大西延英</dc:creator>
  <cp:lastModifiedBy>博一 金丸</cp:lastModifiedBy>
  <cp:revision>1104</cp:revision>
  <cp:lastPrinted>2023-07-22T10:56:36Z</cp:lastPrinted>
  <dcterms:created xsi:type="dcterms:W3CDTF">2009-02-17T02:03:39Z</dcterms:created>
  <dcterms:modified xsi:type="dcterms:W3CDTF">2023-08-04T07:32:26Z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知的障害福祉協会児童発達支援部会</vt:lpwstr>
  </property>
  <property fmtid="{D5CDD505-2E9C-101B-9397-08002B2CF9AE}" pid="3" name="SlideDescription">
    <vt:lpwstr/>
  </property>
</Properties>
</file>